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1.xml" ContentType="application/vnd.openxmlformats-officedocument.presentationml.tags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26"/>
  </p:notesMasterIdLst>
  <p:sldIdLst>
    <p:sldId id="298" r:id="rId5"/>
    <p:sldId id="322" r:id="rId6"/>
    <p:sldId id="324" r:id="rId7"/>
    <p:sldId id="320" r:id="rId8"/>
    <p:sldId id="319" r:id="rId9"/>
    <p:sldId id="301" r:id="rId10"/>
    <p:sldId id="302" r:id="rId11"/>
    <p:sldId id="327" r:id="rId12"/>
    <p:sldId id="303" r:id="rId13"/>
    <p:sldId id="312" r:id="rId14"/>
    <p:sldId id="311" r:id="rId15"/>
    <p:sldId id="304" r:id="rId16"/>
    <p:sldId id="314" r:id="rId17"/>
    <p:sldId id="305" r:id="rId18"/>
    <p:sldId id="318" r:id="rId19"/>
    <p:sldId id="333" r:id="rId20"/>
    <p:sldId id="328" r:id="rId21"/>
    <p:sldId id="306" r:id="rId22"/>
    <p:sldId id="334" r:id="rId23"/>
    <p:sldId id="325" r:id="rId24"/>
    <p:sldId id="332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183EDEE-703B-4005-A321-68BDA39DA871}" v="2215" dt="2020-11-12T15:17:19.07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19" autoAdjust="0"/>
  </p:normalViewPr>
  <p:slideViewPr>
    <p:cSldViewPr snapToGrid="0">
      <p:cViewPr varScale="1">
        <p:scale>
          <a:sx n="108" d="100"/>
          <a:sy n="108" d="100"/>
        </p:scale>
        <p:origin x="71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5877F86-ACD7-43E1-B6B2-B9BE8FEFE4F3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39E6A39-CA94-4338-9FC1-B5B372E5B1D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Understanding AL strategies: Visualizing active learning strategies – Insight into AL algorithm – more useful to data scientists, researchers</a:t>
          </a:r>
        </a:p>
      </dgm:t>
    </dgm:pt>
    <dgm:pt modelId="{94C70B69-CD46-4989-8615-200CD3CFC259}" type="parTrans" cxnId="{B1ECBFF1-80BB-4202-B5FF-AB0A98AE0538}">
      <dgm:prSet/>
      <dgm:spPr/>
      <dgm:t>
        <a:bodyPr/>
        <a:lstStyle/>
        <a:p>
          <a:endParaRPr lang="en-US"/>
        </a:p>
      </dgm:t>
    </dgm:pt>
    <dgm:pt modelId="{C5B7FAD1-4E0C-4AEE-BFB1-EB56D16528B5}" type="sibTrans" cxnId="{B1ECBFF1-80BB-4202-B5FF-AB0A98AE0538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6D080D1B-0C76-4155-84BD-AAAD7CE6905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Guided annotation</a:t>
          </a:r>
        </a:p>
        <a:p>
          <a:pPr>
            <a:lnSpc>
              <a:spcPct val="100000"/>
            </a:lnSpc>
          </a:pPr>
          <a:r>
            <a:rPr lang="en-US" dirty="0"/>
            <a:t>Generating queries that are more transparent and easier to analyze and annotate – useful to domain experts</a:t>
          </a:r>
        </a:p>
      </dgm:t>
    </dgm:pt>
    <dgm:pt modelId="{6ABD3D6A-AC88-497B-8EF6-E7D95B71433A}" type="parTrans" cxnId="{18983986-93FD-4096-9A95-DAF1DDA11FC7}">
      <dgm:prSet/>
      <dgm:spPr/>
      <dgm:t>
        <a:bodyPr/>
        <a:lstStyle/>
        <a:p>
          <a:endParaRPr lang="en-US"/>
        </a:p>
      </dgm:t>
    </dgm:pt>
    <dgm:pt modelId="{2DB8D8FF-1731-428F-8393-5C792DDCE26C}" type="sibTrans" cxnId="{18983986-93FD-4096-9A95-DAF1DDA11FC7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DB4DB2F8-6D9B-4B70-ABD9-9A9DDEEB5048}" type="pres">
      <dgm:prSet presAssocID="{45877F86-ACD7-43E1-B6B2-B9BE8FEFE4F3}" presName="root" presStyleCnt="0">
        <dgm:presLayoutVars>
          <dgm:dir/>
          <dgm:resizeHandles val="exact"/>
        </dgm:presLayoutVars>
      </dgm:prSet>
      <dgm:spPr/>
    </dgm:pt>
    <dgm:pt modelId="{D5F84876-776B-4578-9E82-B251FB695E8B}" type="pres">
      <dgm:prSet presAssocID="{439E6A39-CA94-4338-9FC1-B5B372E5B1DC}" presName="compNode" presStyleCnt="0"/>
      <dgm:spPr/>
    </dgm:pt>
    <dgm:pt modelId="{C803AEEB-29B1-40BA-8D7F-4CFB8A27132E}" type="pres">
      <dgm:prSet presAssocID="{439E6A39-CA94-4338-9FC1-B5B372E5B1DC}" presName="bgRect" presStyleLbl="bgShp" presStyleIdx="0" presStyleCnt="2"/>
      <dgm:spPr/>
    </dgm:pt>
    <dgm:pt modelId="{EED3720C-C21B-47BF-8377-34F0B1B1FE54}" type="pres">
      <dgm:prSet presAssocID="{439E6A39-CA94-4338-9FC1-B5B372E5B1DC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erson with Idea"/>
        </a:ext>
      </dgm:extLst>
    </dgm:pt>
    <dgm:pt modelId="{0CFF71C2-2106-4247-8B57-0AA9509DDB48}" type="pres">
      <dgm:prSet presAssocID="{439E6A39-CA94-4338-9FC1-B5B372E5B1DC}" presName="spaceRect" presStyleCnt="0"/>
      <dgm:spPr/>
    </dgm:pt>
    <dgm:pt modelId="{4B084108-7CDA-457C-A0A0-593AA489A47A}" type="pres">
      <dgm:prSet presAssocID="{439E6A39-CA94-4338-9FC1-B5B372E5B1DC}" presName="parTx" presStyleLbl="revTx" presStyleIdx="0" presStyleCnt="2">
        <dgm:presLayoutVars>
          <dgm:chMax val="0"/>
          <dgm:chPref val="0"/>
        </dgm:presLayoutVars>
      </dgm:prSet>
      <dgm:spPr/>
    </dgm:pt>
    <dgm:pt modelId="{E0B0A74D-4753-47C8-8B65-D5ABC581033E}" type="pres">
      <dgm:prSet presAssocID="{C5B7FAD1-4E0C-4AEE-BFB1-EB56D16528B5}" presName="sibTrans" presStyleCnt="0"/>
      <dgm:spPr/>
    </dgm:pt>
    <dgm:pt modelId="{7F002F0F-9B9C-43D3-988F-181F93E8CA89}" type="pres">
      <dgm:prSet presAssocID="{6D080D1B-0C76-4155-84BD-AAAD7CE6905D}" presName="compNode" presStyleCnt="0"/>
      <dgm:spPr/>
    </dgm:pt>
    <dgm:pt modelId="{DEE292FB-9FF3-482B-A351-7E0B1E5ED9CD}" type="pres">
      <dgm:prSet presAssocID="{6D080D1B-0C76-4155-84BD-AAAD7CE6905D}" presName="bgRect" presStyleLbl="bgShp" presStyleIdx="1" presStyleCnt="2"/>
      <dgm:spPr/>
    </dgm:pt>
    <dgm:pt modelId="{D92CB06D-5AAE-483E-9DC2-6D6BCCB32595}" type="pres">
      <dgm:prSet presAssocID="{6D080D1B-0C76-4155-84BD-AAAD7CE6905D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E74041C0-1329-4DA9-8DE8-79AAE65B7524}" type="pres">
      <dgm:prSet presAssocID="{6D080D1B-0C76-4155-84BD-AAAD7CE6905D}" presName="spaceRect" presStyleCnt="0"/>
      <dgm:spPr/>
    </dgm:pt>
    <dgm:pt modelId="{ABE5DA46-A044-4A07-8E84-3FC523332C01}" type="pres">
      <dgm:prSet presAssocID="{6D080D1B-0C76-4155-84BD-AAAD7CE6905D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5B3B6711-4404-412C-A8F6-6D5D814B3711}" type="presOf" srcId="{45877F86-ACD7-43E1-B6B2-B9BE8FEFE4F3}" destId="{DB4DB2F8-6D9B-4B70-ABD9-9A9DDEEB5048}" srcOrd="0" destOrd="0" presId="urn:microsoft.com/office/officeart/2018/2/layout/IconVerticalSolidList"/>
    <dgm:cxn modelId="{C8AF8E2E-5FDD-4F94-BA8B-AC3527E06851}" type="presOf" srcId="{439E6A39-CA94-4338-9FC1-B5B372E5B1DC}" destId="{4B084108-7CDA-457C-A0A0-593AA489A47A}" srcOrd="0" destOrd="0" presId="urn:microsoft.com/office/officeart/2018/2/layout/IconVerticalSolidList"/>
    <dgm:cxn modelId="{18983986-93FD-4096-9A95-DAF1DDA11FC7}" srcId="{45877F86-ACD7-43E1-B6B2-B9BE8FEFE4F3}" destId="{6D080D1B-0C76-4155-84BD-AAAD7CE6905D}" srcOrd="1" destOrd="0" parTransId="{6ABD3D6A-AC88-497B-8EF6-E7D95B71433A}" sibTransId="{2DB8D8FF-1731-428F-8393-5C792DDCE26C}"/>
    <dgm:cxn modelId="{433C58C0-9AFA-4BA6-A612-305F948BCE55}" type="presOf" srcId="{6D080D1B-0C76-4155-84BD-AAAD7CE6905D}" destId="{ABE5DA46-A044-4A07-8E84-3FC523332C01}" srcOrd="0" destOrd="0" presId="urn:microsoft.com/office/officeart/2018/2/layout/IconVerticalSolidList"/>
    <dgm:cxn modelId="{B1ECBFF1-80BB-4202-B5FF-AB0A98AE0538}" srcId="{45877F86-ACD7-43E1-B6B2-B9BE8FEFE4F3}" destId="{439E6A39-CA94-4338-9FC1-B5B372E5B1DC}" srcOrd="0" destOrd="0" parTransId="{94C70B69-CD46-4989-8615-200CD3CFC259}" sibTransId="{C5B7FAD1-4E0C-4AEE-BFB1-EB56D16528B5}"/>
    <dgm:cxn modelId="{9072D36C-3B36-4CA0-A31F-A55AAAE734E5}" type="presParOf" srcId="{DB4DB2F8-6D9B-4B70-ABD9-9A9DDEEB5048}" destId="{D5F84876-776B-4578-9E82-B251FB695E8B}" srcOrd="0" destOrd="0" presId="urn:microsoft.com/office/officeart/2018/2/layout/IconVerticalSolidList"/>
    <dgm:cxn modelId="{B839FE3B-63F9-47A9-BCB5-5B18D8AF6B7E}" type="presParOf" srcId="{D5F84876-776B-4578-9E82-B251FB695E8B}" destId="{C803AEEB-29B1-40BA-8D7F-4CFB8A27132E}" srcOrd="0" destOrd="0" presId="urn:microsoft.com/office/officeart/2018/2/layout/IconVerticalSolidList"/>
    <dgm:cxn modelId="{253A4B6C-0282-49F3-8F5B-AF8D65E38DF4}" type="presParOf" srcId="{D5F84876-776B-4578-9E82-B251FB695E8B}" destId="{EED3720C-C21B-47BF-8377-34F0B1B1FE54}" srcOrd="1" destOrd="0" presId="urn:microsoft.com/office/officeart/2018/2/layout/IconVerticalSolidList"/>
    <dgm:cxn modelId="{26E1EB4A-E440-4031-963E-99CF719D45E2}" type="presParOf" srcId="{D5F84876-776B-4578-9E82-B251FB695E8B}" destId="{0CFF71C2-2106-4247-8B57-0AA9509DDB48}" srcOrd="2" destOrd="0" presId="urn:microsoft.com/office/officeart/2018/2/layout/IconVerticalSolidList"/>
    <dgm:cxn modelId="{6B19AF02-3DFE-4398-B264-9AB9D3413314}" type="presParOf" srcId="{D5F84876-776B-4578-9E82-B251FB695E8B}" destId="{4B084108-7CDA-457C-A0A0-593AA489A47A}" srcOrd="3" destOrd="0" presId="urn:microsoft.com/office/officeart/2018/2/layout/IconVerticalSolidList"/>
    <dgm:cxn modelId="{4AE8B59B-2680-49A8-83A2-D8349FA42DDD}" type="presParOf" srcId="{DB4DB2F8-6D9B-4B70-ABD9-9A9DDEEB5048}" destId="{E0B0A74D-4753-47C8-8B65-D5ABC581033E}" srcOrd="1" destOrd="0" presId="urn:microsoft.com/office/officeart/2018/2/layout/IconVerticalSolidList"/>
    <dgm:cxn modelId="{30A6486D-E326-4708-B479-2DA9FC6345B6}" type="presParOf" srcId="{DB4DB2F8-6D9B-4B70-ABD9-9A9DDEEB5048}" destId="{7F002F0F-9B9C-43D3-988F-181F93E8CA89}" srcOrd="2" destOrd="0" presId="urn:microsoft.com/office/officeart/2018/2/layout/IconVerticalSolidList"/>
    <dgm:cxn modelId="{D37066DA-7AE4-4369-A1CE-8B952F68B3AF}" type="presParOf" srcId="{7F002F0F-9B9C-43D3-988F-181F93E8CA89}" destId="{DEE292FB-9FF3-482B-A351-7E0B1E5ED9CD}" srcOrd="0" destOrd="0" presId="urn:microsoft.com/office/officeart/2018/2/layout/IconVerticalSolidList"/>
    <dgm:cxn modelId="{AF3768A9-DFB4-45D4-982C-49A5424EC0E6}" type="presParOf" srcId="{7F002F0F-9B9C-43D3-988F-181F93E8CA89}" destId="{D92CB06D-5AAE-483E-9DC2-6D6BCCB32595}" srcOrd="1" destOrd="0" presId="urn:microsoft.com/office/officeart/2018/2/layout/IconVerticalSolidList"/>
    <dgm:cxn modelId="{AD077FBC-F90D-4FE4-8A33-F4936897BA24}" type="presParOf" srcId="{7F002F0F-9B9C-43D3-988F-181F93E8CA89}" destId="{E74041C0-1329-4DA9-8DE8-79AAE65B7524}" srcOrd="2" destOrd="0" presId="urn:microsoft.com/office/officeart/2018/2/layout/IconVerticalSolidList"/>
    <dgm:cxn modelId="{A774B2DE-C901-49D2-B9A5-451103258AB5}" type="presParOf" srcId="{7F002F0F-9B9C-43D3-988F-181F93E8CA89}" destId="{ABE5DA46-A044-4A07-8E84-3FC523332C01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685A76D-D8CB-4957-B84E-9E7C3D71F720}" type="doc">
      <dgm:prSet loTypeId="urn:microsoft.com/office/officeart/2016/7/layout/VerticalDownArrowProcess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92CBAA97-5791-4D19-8AA7-7C838FFEE8FC}">
      <dgm:prSet/>
      <dgm:spPr/>
      <dgm:t>
        <a:bodyPr/>
        <a:lstStyle/>
        <a:p>
          <a:r>
            <a:rPr lang="en-US"/>
            <a:t>Train</a:t>
          </a:r>
        </a:p>
      </dgm:t>
    </dgm:pt>
    <dgm:pt modelId="{636074F8-3F2D-4816-85D2-C786F4B59AE6}" type="parTrans" cxnId="{C6C3D0D2-3EB0-4C8B-84A4-424EBCB9284E}">
      <dgm:prSet/>
      <dgm:spPr/>
      <dgm:t>
        <a:bodyPr/>
        <a:lstStyle/>
        <a:p>
          <a:endParaRPr lang="en-US"/>
        </a:p>
      </dgm:t>
    </dgm:pt>
    <dgm:pt modelId="{28474F59-29AF-416B-8D5B-8FBF69E44F4C}" type="sibTrans" cxnId="{C6C3D0D2-3EB0-4C8B-84A4-424EBCB9284E}">
      <dgm:prSet/>
      <dgm:spPr/>
      <dgm:t>
        <a:bodyPr/>
        <a:lstStyle/>
        <a:p>
          <a:endParaRPr lang="en-US"/>
        </a:p>
      </dgm:t>
    </dgm:pt>
    <dgm:pt modelId="{B770E408-142D-41D3-8F3D-E8ABD7AF849E}">
      <dgm:prSet/>
      <dgm:spPr/>
      <dgm:t>
        <a:bodyPr/>
        <a:lstStyle/>
        <a:p>
          <a:r>
            <a:rPr lang="en-US"/>
            <a:t>Train a model based on a small amount of available data (say 50% of the dataset)</a:t>
          </a:r>
        </a:p>
      </dgm:t>
    </dgm:pt>
    <dgm:pt modelId="{4CB52E6D-8C49-4D82-8E59-A75AC65DAA55}" type="parTrans" cxnId="{2C4B6F7E-5149-4C0E-B753-34E0DE906FD3}">
      <dgm:prSet/>
      <dgm:spPr/>
      <dgm:t>
        <a:bodyPr/>
        <a:lstStyle/>
        <a:p>
          <a:endParaRPr lang="en-US"/>
        </a:p>
      </dgm:t>
    </dgm:pt>
    <dgm:pt modelId="{2829ED26-30CE-4158-A0C5-46749BCEE5A3}" type="sibTrans" cxnId="{2C4B6F7E-5149-4C0E-B753-34E0DE906FD3}">
      <dgm:prSet/>
      <dgm:spPr/>
      <dgm:t>
        <a:bodyPr/>
        <a:lstStyle/>
        <a:p>
          <a:endParaRPr lang="en-US"/>
        </a:p>
      </dgm:t>
    </dgm:pt>
    <dgm:pt modelId="{0D60CDF6-CEC5-4D4B-A4DA-158EEE2681F5}">
      <dgm:prSet/>
      <dgm:spPr/>
      <dgm:t>
        <a:bodyPr/>
        <a:lstStyle/>
        <a:p>
          <a:r>
            <a:rPr lang="en-US" dirty="0"/>
            <a:t>Explain</a:t>
          </a:r>
        </a:p>
      </dgm:t>
    </dgm:pt>
    <dgm:pt modelId="{352E4BA7-6261-4D00-80E0-E710E9294640}" type="parTrans" cxnId="{99E3D3DD-14DB-4021-89CA-67EF03A53DE2}">
      <dgm:prSet/>
      <dgm:spPr/>
      <dgm:t>
        <a:bodyPr/>
        <a:lstStyle/>
        <a:p>
          <a:endParaRPr lang="en-US"/>
        </a:p>
      </dgm:t>
    </dgm:pt>
    <dgm:pt modelId="{880B1596-884C-4107-9B5C-2780F865A3C8}" type="sibTrans" cxnId="{99E3D3DD-14DB-4021-89CA-67EF03A53DE2}">
      <dgm:prSet/>
      <dgm:spPr/>
      <dgm:t>
        <a:bodyPr/>
        <a:lstStyle/>
        <a:p>
          <a:endParaRPr lang="en-US"/>
        </a:p>
      </dgm:t>
    </dgm:pt>
    <dgm:pt modelId="{B649EC47-C8EE-4B03-B9F7-015D9565D832}">
      <dgm:prSet/>
      <dgm:spPr/>
      <dgm:t>
        <a:bodyPr/>
        <a:lstStyle/>
        <a:p>
          <a:r>
            <a:rPr lang="en-US"/>
            <a:t>Use SHAP  explanations cluster unlabeled data pool.</a:t>
          </a:r>
        </a:p>
      </dgm:t>
    </dgm:pt>
    <dgm:pt modelId="{77BCDFC6-1138-440C-B4D0-47F7CF2343A2}" type="parTrans" cxnId="{DD059B13-CE66-49AA-A42B-A800BCA6D67C}">
      <dgm:prSet/>
      <dgm:spPr/>
      <dgm:t>
        <a:bodyPr/>
        <a:lstStyle/>
        <a:p>
          <a:endParaRPr lang="en-US"/>
        </a:p>
      </dgm:t>
    </dgm:pt>
    <dgm:pt modelId="{1C55CD0D-041A-4516-A36D-891113B2EF83}" type="sibTrans" cxnId="{DD059B13-CE66-49AA-A42B-A800BCA6D67C}">
      <dgm:prSet/>
      <dgm:spPr/>
      <dgm:t>
        <a:bodyPr/>
        <a:lstStyle/>
        <a:p>
          <a:endParaRPr lang="en-US"/>
        </a:p>
      </dgm:t>
    </dgm:pt>
    <dgm:pt modelId="{83C72A5C-6D63-4297-97E5-A73B6B170CAA}">
      <dgm:prSet/>
      <dgm:spPr/>
      <dgm:t>
        <a:bodyPr/>
        <a:lstStyle/>
        <a:p>
          <a:r>
            <a:rPr lang="en-US" dirty="0"/>
            <a:t>Cluster</a:t>
          </a:r>
        </a:p>
      </dgm:t>
    </dgm:pt>
    <dgm:pt modelId="{884A5B28-AA1D-4EC9-9F77-1B84A378A423}" type="parTrans" cxnId="{D299B541-8F8B-4F53-8942-1084B4D11146}">
      <dgm:prSet/>
      <dgm:spPr/>
      <dgm:t>
        <a:bodyPr/>
        <a:lstStyle/>
        <a:p>
          <a:endParaRPr lang="en-US"/>
        </a:p>
      </dgm:t>
    </dgm:pt>
    <dgm:pt modelId="{C5474339-27BB-49E9-8632-6CD1F57AB8FE}" type="sibTrans" cxnId="{D299B541-8F8B-4F53-8942-1084B4D11146}">
      <dgm:prSet/>
      <dgm:spPr/>
      <dgm:t>
        <a:bodyPr/>
        <a:lstStyle/>
        <a:p>
          <a:endParaRPr lang="en-US"/>
        </a:p>
      </dgm:t>
    </dgm:pt>
    <dgm:pt modelId="{824D2F89-C130-4242-9CA7-C4A7A9D5E4C5}">
      <dgm:prSet/>
      <dgm:spPr/>
      <dgm:t>
        <a:bodyPr/>
        <a:lstStyle/>
        <a:p>
          <a:r>
            <a:rPr lang="en-US"/>
            <a:t>Provide the whole cluster to label.</a:t>
          </a:r>
        </a:p>
      </dgm:t>
    </dgm:pt>
    <dgm:pt modelId="{C1D8F1CB-707D-4429-8E27-10F985736C65}" type="parTrans" cxnId="{95A1E1D5-3772-4E71-BC89-E6AE2157DB51}">
      <dgm:prSet/>
      <dgm:spPr/>
      <dgm:t>
        <a:bodyPr/>
        <a:lstStyle/>
        <a:p>
          <a:endParaRPr lang="en-US"/>
        </a:p>
      </dgm:t>
    </dgm:pt>
    <dgm:pt modelId="{AE97E873-AC1E-4D45-9A27-03254FDE6DEA}" type="sibTrans" cxnId="{95A1E1D5-3772-4E71-BC89-E6AE2157DB51}">
      <dgm:prSet/>
      <dgm:spPr/>
      <dgm:t>
        <a:bodyPr/>
        <a:lstStyle/>
        <a:p>
          <a:endParaRPr lang="en-US"/>
        </a:p>
      </dgm:t>
    </dgm:pt>
    <dgm:pt modelId="{57C78D06-4209-4D0A-8A01-090235D4B984}">
      <dgm:prSet/>
      <dgm:spPr/>
      <dgm:t>
        <a:bodyPr/>
        <a:lstStyle/>
        <a:p>
          <a:r>
            <a:rPr lang="en-US" dirty="0"/>
            <a:t>Highlight</a:t>
          </a:r>
        </a:p>
      </dgm:t>
    </dgm:pt>
    <dgm:pt modelId="{79927732-F15D-4E78-A5E7-73B970BE400D}" type="parTrans" cxnId="{3A7E788D-0F4C-4846-8E41-44059DD2268F}">
      <dgm:prSet/>
      <dgm:spPr/>
      <dgm:t>
        <a:bodyPr/>
        <a:lstStyle/>
        <a:p>
          <a:endParaRPr lang="en-US"/>
        </a:p>
      </dgm:t>
    </dgm:pt>
    <dgm:pt modelId="{A3B40178-7C5B-492F-A3D8-C2F251F5D0AD}" type="sibTrans" cxnId="{3A7E788D-0F4C-4846-8E41-44059DD2268F}">
      <dgm:prSet/>
      <dgm:spPr/>
      <dgm:t>
        <a:bodyPr/>
        <a:lstStyle/>
        <a:p>
          <a:endParaRPr lang="en-US"/>
        </a:p>
      </dgm:t>
    </dgm:pt>
    <dgm:pt modelId="{141C824F-EED0-4E46-8B3C-A067C1A4AA09}">
      <dgm:prSet/>
      <dgm:spPr/>
      <dgm:t>
        <a:bodyPr/>
        <a:lstStyle/>
        <a:p>
          <a:r>
            <a:rPr lang="en-US" dirty="0"/>
            <a:t>Highlight top N  key features (Common explanations)</a:t>
          </a:r>
        </a:p>
      </dgm:t>
    </dgm:pt>
    <dgm:pt modelId="{A0915618-85AD-4B6B-9899-2111F2B59018}" type="parTrans" cxnId="{A0B37BC5-BE19-44E3-B6C9-2308021CFF97}">
      <dgm:prSet/>
      <dgm:spPr/>
      <dgm:t>
        <a:bodyPr/>
        <a:lstStyle/>
        <a:p>
          <a:endParaRPr lang="en-US"/>
        </a:p>
      </dgm:t>
    </dgm:pt>
    <dgm:pt modelId="{B725F76E-6227-4675-88C5-53FDC8D5629C}" type="sibTrans" cxnId="{A0B37BC5-BE19-44E3-B6C9-2308021CFF97}">
      <dgm:prSet/>
      <dgm:spPr/>
      <dgm:t>
        <a:bodyPr/>
        <a:lstStyle/>
        <a:p>
          <a:endParaRPr lang="en-US"/>
        </a:p>
      </dgm:t>
    </dgm:pt>
    <dgm:pt modelId="{258FB855-75C4-4BA4-ACFE-3BBFE23BECF1}" type="pres">
      <dgm:prSet presAssocID="{A685A76D-D8CB-4957-B84E-9E7C3D71F720}" presName="Name0" presStyleCnt="0">
        <dgm:presLayoutVars>
          <dgm:dir/>
          <dgm:animLvl val="lvl"/>
          <dgm:resizeHandles val="exact"/>
        </dgm:presLayoutVars>
      </dgm:prSet>
      <dgm:spPr/>
    </dgm:pt>
    <dgm:pt modelId="{3FDF2BD8-9F83-4D60-B264-4CFF1A2B5F92}" type="pres">
      <dgm:prSet presAssocID="{57C78D06-4209-4D0A-8A01-090235D4B984}" presName="boxAndChildren" presStyleCnt="0"/>
      <dgm:spPr/>
    </dgm:pt>
    <dgm:pt modelId="{0E21A823-5EC7-4E32-84CA-EB1A5C2668CD}" type="pres">
      <dgm:prSet presAssocID="{57C78D06-4209-4D0A-8A01-090235D4B984}" presName="parentTextBox" presStyleLbl="alignNode1" presStyleIdx="0" presStyleCnt="4"/>
      <dgm:spPr/>
    </dgm:pt>
    <dgm:pt modelId="{80EE9FC4-86BC-4243-A617-88F5AB9058A0}" type="pres">
      <dgm:prSet presAssocID="{57C78D06-4209-4D0A-8A01-090235D4B984}" presName="descendantBox" presStyleLbl="bgAccFollowNode1" presStyleIdx="0" presStyleCnt="4"/>
      <dgm:spPr/>
    </dgm:pt>
    <dgm:pt modelId="{34CACE66-DBA7-4CFD-B45B-64478C5B9767}" type="pres">
      <dgm:prSet presAssocID="{C5474339-27BB-49E9-8632-6CD1F57AB8FE}" presName="sp" presStyleCnt="0"/>
      <dgm:spPr/>
    </dgm:pt>
    <dgm:pt modelId="{4A950754-1063-4466-9E62-523CBEB159E2}" type="pres">
      <dgm:prSet presAssocID="{83C72A5C-6D63-4297-97E5-A73B6B170CAA}" presName="arrowAndChildren" presStyleCnt="0"/>
      <dgm:spPr/>
    </dgm:pt>
    <dgm:pt modelId="{9221504E-0AE5-4074-9D3A-0A4C7391257C}" type="pres">
      <dgm:prSet presAssocID="{83C72A5C-6D63-4297-97E5-A73B6B170CAA}" presName="parentTextArrow" presStyleLbl="node1" presStyleIdx="0" presStyleCnt="0"/>
      <dgm:spPr/>
    </dgm:pt>
    <dgm:pt modelId="{8C188655-67E3-45B6-822A-B76ED6EFC1DD}" type="pres">
      <dgm:prSet presAssocID="{83C72A5C-6D63-4297-97E5-A73B6B170CAA}" presName="arrow" presStyleLbl="alignNode1" presStyleIdx="1" presStyleCnt="4"/>
      <dgm:spPr/>
    </dgm:pt>
    <dgm:pt modelId="{CC5620B1-FB40-437E-B46A-9554BC4D83E5}" type="pres">
      <dgm:prSet presAssocID="{83C72A5C-6D63-4297-97E5-A73B6B170CAA}" presName="descendantArrow" presStyleLbl="bgAccFollowNode1" presStyleIdx="1" presStyleCnt="4"/>
      <dgm:spPr/>
    </dgm:pt>
    <dgm:pt modelId="{79AEDFC6-C6FF-4762-A304-A10A9261BDB4}" type="pres">
      <dgm:prSet presAssocID="{880B1596-884C-4107-9B5C-2780F865A3C8}" presName="sp" presStyleCnt="0"/>
      <dgm:spPr/>
    </dgm:pt>
    <dgm:pt modelId="{42E5E435-01EE-4A2D-8FC8-8DDA5400568E}" type="pres">
      <dgm:prSet presAssocID="{0D60CDF6-CEC5-4D4B-A4DA-158EEE2681F5}" presName="arrowAndChildren" presStyleCnt="0"/>
      <dgm:spPr/>
    </dgm:pt>
    <dgm:pt modelId="{F9BFA35A-18C4-468D-8A18-A180095277FB}" type="pres">
      <dgm:prSet presAssocID="{0D60CDF6-CEC5-4D4B-A4DA-158EEE2681F5}" presName="parentTextArrow" presStyleLbl="node1" presStyleIdx="0" presStyleCnt="0"/>
      <dgm:spPr/>
    </dgm:pt>
    <dgm:pt modelId="{DA471674-BF69-4580-8B9B-F2D172389F16}" type="pres">
      <dgm:prSet presAssocID="{0D60CDF6-CEC5-4D4B-A4DA-158EEE2681F5}" presName="arrow" presStyleLbl="alignNode1" presStyleIdx="2" presStyleCnt="4"/>
      <dgm:spPr/>
    </dgm:pt>
    <dgm:pt modelId="{E6A43839-AC48-4F0A-A38C-B610C5F7B48B}" type="pres">
      <dgm:prSet presAssocID="{0D60CDF6-CEC5-4D4B-A4DA-158EEE2681F5}" presName="descendantArrow" presStyleLbl="bgAccFollowNode1" presStyleIdx="2" presStyleCnt="4"/>
      <dgm:spPr/>
    </dgm:pt>
    <dgm:pt modelId="{3EA4543D-BB14-43C0-A555-688EF93F8212}" type="pres">
      <dgm:prSet presAssocID="{28474F59-29AF-416B-8D5B-8FBF69E44F4C}" presName="sp" presStyleCnt="0"/>
      <dgm:spPr/>
    </dgm:pt>
    <dgm:pt modelId="{8F66099F-1791-4997-80FE-05C95572EA21}" type="pres">
      <dgm:prSet presAssocID="{92CBAA97-5791-4D19-8AA7-7C838FFEE8FC}" presName="arrowAndChildren" presStyleCnt="0"/>
      <dgm:spPr/>
    </dgm:pt>
    <dgm:pt modelId="{4D8AA7F8-2CF0-4B7A-86C5-A2023E5576EE}" type="pres">
      <dgm:prSet presAssocID="{92CBAA97-5791-4D19-8AA7-7C838FFEE8FC}" presName="parentTextArrow" presStyleLbl="node1" presStyleIdx="0" presStyleCnt="0"/>
      <dgm:spPr/>
    </dgm:pt>
    <dgm:pt modelId="{6A66D52B-CE0D-4A94-B154-2A705EC359F4}" type="pres">
      <dgm:prSet presAssocID="{92CBAA97-5791-4D19-8AA7-7C838FFEE8FC}" presName="arrow" presStyleLbl="alignNode1" presStyleIdx="3" presStyleCnt="4"/>
      <dgm:spPr/>
    </dgm:pt>
    <dgm:pt modelId="{E4DF033C-E803-4BE1-9340-47A4C2AB7F3E}" type="pres">
      <dgm:prSet presAssocID="{92CBAA97-5791-4D19-8AA7-7C838FFEE8FC}" presName="descendantArrow" presStyleLbl="bgAccFollowNode1" presStyleIdx="3" presStyleCnt="4"/>
      <dgm:spPr/>
    </dgm:pt>
  </dgm:ptLst>
  <dgm:cxnLst>
    <dgm:cxn modelId="{49A0BC03-3A69-41FC-8973-0745223C440D}" type="presOf" srcId="{83C72A5C-6D63-4297-97E5-A73B6B170CAA}" destId="{8C188655-67E3-45B6-822A-B76ED6EFC1DD}" srcOrd="1" destOrd="0" presId="urn:microsoft.com/office/officeart/2016/7/layout/VerticalDownArrowProcess"/>
    <dgm:cxn modelId="{DD059B13-CE66-49AA-A42B-A800BCA6D67C}" srcId="{0D60CDF6-CEC5-4D4B-A4DA-158EEE2681F5}" destId="{B649EC47-C8EE-4B03-B9F7-015D9565D832}" srcOrd="0" destOrd="0" parTransId="{77BCDFC6-1138-440C-B4D0-47F7CF2343A2}" sibTransId="{1C55CD0D-041A-4516-A36D-891113B2EF83}"/>
    <dgm:cxn modelId="{50DADA1A-7F28-436E-95BE-44F2165A3309}" type="presOf" srcId="{B770E408-142D-41D3-8F3D-E8ABD7AF849E}" destId="{E4DF033C-E803-4BE1-9340-47A4C2AB7F3E}" srcOrd="0" destOrd="0" presId="urn:microsoft.com/office/officeart/2016/7/layout/VerticalDownArrowProcess"/>
    <dgm:cxn modelId="{11682F1B-7039-46F9-AF02-45824CCBFA9D}" type="presOf" srcId="{824D2F89-C130-4242-9CA7-C4A7A9D5E4C5}" destId="{CC5620B1-FB40-437E-B46A-9554BC4D83E5}" srcOrd="0" destOrd="0" presId="urn:microsoft.com/office/officeart/2016/7/layout/VerticalDownArrowProcess"/>
    <dgm:cxn modelId="{87DD8022-AE47-45B2-928D-A4C8A1816AA3}" type="presOf" srcId="{83C72A5C-6D63-4297-97E5-A73B6B170CAA}" destId="{9221504E-0AE5-4074-9D3A-0A4C7391257C}" srcOrd="0" destOrd="0" presId="urn:microsoft.com/office/officeart/2016/7/layout/VerticalDownArrowProcess"/>
    <dgm:cxn modelId="{43D9F334-153C-41D1-8043-FF866D43BE38}" type="presOf" srcId="{92CBAA97-5791-4D19-8AA7-7C838FFEE8FC}" destId="{6A66D52B-CE0D-4A94-B154-2A705EC359F4}" srcOrd="1" destOrd="0" presId="urn:microsoft.com/office/officeart/2016/7/layout/VerticalDownArrowProcess"/>
    <dgm:cxn modelId="{67483B3E-5381-43B0-8560-FEE300E97496}" type="presOf" srcId="{0D60CDF6-CEC5-4D4B-A4DA-158EEE2681F5}" destId="{F9BFA35A-18C4-468D-8A18-A180095277FB}" srcOrd="0" destOrd="0" presId="urn:microsoft.com/office/officeart/2016/7/layout/VerticalDownArrowProcess"/>
    <dgm:cxn modelId="{D299B541-8F8B-4F53-8942-1084B4D11146}" srcId="{A685A76D-D8CB-4957-B84E-9E7C3D71F720}" destId="{83C72A5C-6D63-4297-97E5-A73B6B170CAA}" srcOrd="2" destOrd="0" parTransId="{884A5B28-AA1D-4EC9-9F77-1B84A378A423}" sibTransId="{C5474339-27BB-49E9-8632-6CD1F57AB8FE}"/>
    <dgm:cxn modelId="{3D665D7C-AE99-4237-B20C-55524DF84CE3}" type="presOf" srcId="{141C824F-EED0-4E46-8B3C-A067C1A4AA09}" destId="{80EE9FC4-86BC-4243-A617-88F5AB9058A0}" srcOrd="0" destOrd="0" presId="urn:microsoft.com/office/officeart/2016/7/layout/VerticalDownArrowProcess"/>
    <dgm:cxn modelId="{2C4B6F7E-5149-4C0E-B753-34E0DE906FD3}" srcId="{92CBAA97-5791-4D19-8AA7-7C838FFEE8FC}" destId="{B770E408-142D-41D3-8F3D-E8ABD7AF849E}" srcOrd="0" destOrd="0" parTransId="{4CB52E6D-8C49-4D82-8E59-A75AC65DAA55}" sibTransId="{2829ED26-30CE-4158-A0C5-46749BCEE5A3}"/>
    <dgm:cxn modelId="{A9723F88-5774-40B8-B6F7-BC240B14A52B}" type="presOf" srcId="{92CBAA97-5791-4D19-8AA7-7C838FFEE8FC}" destId="{4D8AA7F8-2CF0-4B7A-86C5-A2023E5576EE}" srcOrd="0" destOrd="0" presId="urn:microsoft.com/office/officeart/2016/7/layout/VerticalDownArrowProcess"/>
    <dgm:cxn modelId="{3A7E788D-0F4C-4846-8E41-44059DD2268F}" srcId="{A685A76D-D8CB-4957-B84E-9E7C3D71F720}" destId="{57C78D06-4209-4D0A-8A01-090235D4B984}" srcOrd="3" destOrd="0" parTransId="{79927732-F15D-4E78-A5E7-73B970BE400D}" sibTransId="{A3B40178-7C5B-492F-A3D8-C2F251F5D0AD}"/>
    <dgm:cxn modelId="{D580808F-B5AF-43A0-A875-2E8D21E63931}" type="presOf" srcId="{57C78D06-4209-4D0A-8A01-090235D4B984}" destId="{0E21A823-5EC7-4E32-84CA-EB1A5C2668CD}" srcOrd="0" destOrd="0" presId="urn:microsoft.com/office/officeart/2016/7/layout/VerticalDownArrowProcess"/>
    <dgm:cxn modelId="{40BBAB90-3A2F-4528-9498-ECC8DA9AE99F}" type="presOf" srcId="{0D60CDF6-CEC5-4D4B-A4DA-158EEE2681F5}" destId="{DA471674-BF69-4580-8B9B-F2D172389F16}" srcOrd="1" destOrd="0" presId="urn:microsoft.com/office/officeart/2016/7/layout/VerticalDownArrowProcess"/>
    <dgm:cxn modelId="{51263DBD-F73E-4A3D-A36C-D19B1E0F6528}" type="presOf" srcId="{A685A76D-D8CB-4957-B84E-9E7C3D71F720}" destId="{258FB855-75C4-4BA4-ACFE-3BBFE23BECF1}" srcOrd="0" destOrd="0" presId="urn:microsoft.com/office/officeart/2016/7/layout/VerticalDownArrowProcess"/>
    <dgm:cxn modelId="{A0B37BC5-BE19-44E3-B6C9-2308021CFF97}" srcId="{57C78D06-4209-4D0A-8A01-090235D4B984}" destId="{141C824F-EED0-4E46-8B3C-A067C1A4AA09}" srcOrd="0" destOrd="0" parTransId="{A0915618-85AD-4B6B-9899-2111F2B59018}" sibTransId="{B725F76E-6227-4675-88C5-53FDC8D5629C}"/>
    <dgm:cxn modelId="{C6C3D0D2-3EB0-4C8B-84A4-424EBCB9284E}" srcId="{A685A76D-D8CB-4957-B84E-9E7C3D71F720}" destId="{92CBAA97-5791-4D19-8AA7-7C838FFEE8FC}" srcOrd="0" destOrd="0" parTransId="{636074F8-3F2D-4816-85D2-C786F4B59AE6}" sibTransId="{28474F59-29AF-416B-8D5B-8FBF69E44F4C}"/>
    <dgm:cxn modelId="{F65C6CD3-0918-4D44-8C09-9BFEA5206971}" type="presOf" srcId="{B649EC47-C8EE-4B03-B9F7-015D9565D832}" destId="{E6A43839-AC48-4F0A-A38C-B610C5F7B48B}" srcOrd="0" destOrd="0" presId="urn:microsoft.com/office/officeart/2016/7/layout/VerticalDownArrowProcess"/>
    <dgm:cxn modelId="{95A1E1D5-3772-4E71-BC89-E6AE2157DB51}" srcId="{83C72A5C-6D63-4297-97E5-A73B6B170CAA}" destId="{824D2F89-C130-4242-9CA7-C4A7A9D5E4C5}" srcOrd="0" destOrd="0" parTransId="{C1D8F1CB-707D-4429-8E27-10F985736C65}" sibTransId="{AE97E873-AC1E-4D45-9A27-03254FDE6DEA}"/>
    <dgm:cxn modelId="{99E3D3DD-14DB-4021-89CA-67EF03A53DE2}" srcId="{A685A76D-D8CB-4957-B84E-9E7C3D71F720}" destId="{0D60CDF6-CEC5-4D4B-A4DA-158EEE2681F5}" srcOrd="1" destOrd="0" parTransId="{352E4BA7-6261-4D00-80E0-E710E9294640}" sibTransId="{880B1596-884C-4107-9B5C-2780F865A3C8}"/>
    <dgm:cxn modelId="{6C04F219-8B60-411F-8614-4C3E9F35352B}" type="presParOf" srcId="{258FB855-75C4-4BA4-ACFE-3BBFE23BECF1}" destId="{3FDF2BD8-9F83-4D60-B264-4CFF1A2B5F92}" srcOrd="0" destOrd="0" presId="urn:microsoft.com/office/officeart/2016/7/layout/VerticalDownArrowProcess"/>
    <dgm:cxn modelId="{5E01099E-E142-4315-A01A-D7242542022B}" type="presParOf" srcId="{3FDF2BD8-9F83-4D60-B264-4CFF1A2B5F92}" destId="{0E21A823-5EC7-4E32-84CA-EB1A5C2668CD}" srcOrd="0" destOrd="0" presId="urn:microsoft.com/office/officeart/2016/7/layout/VerticalDownArrowProcess"/>
    <dgm:cxn modelId="{210B426B-2E01-413F-93C9-BD587582153A}" type="presParOf" srcId="{3FDF2BD8-9F83-4D60-B264-4CFF1A2B5F92}" destId="{80EE9FC4-86BC-4243-A617-88F5AB9058A0}" srcOrd="1" destOrd="0" presId="urn:microsoft.com/office/officeart/2016/7/layout/VerticalDownArrowProcess"/>
    <dgm:cxn modelId="{740E9704-DFDA-47FC-8A7E-17C65DDD45FA}" type="presParOf" srcId="{258FB855-75C4-4BA4-ACFE-3BBFE23BECF1}" destId="{34CACE66-DBA7-4CFD-B45B-64478C5B9767}" srcOrd="1" destOrd="0" presId="urn:microsoft.com/office/officeart/2016/7/layout/VerticalDownArrowProcess"/>
    <dgm:cxn modelId="{B1C3FD5D-C3EE-4E25-B240-B98C9587CE39}" type="presParOf" srcId="{258FB855-75C4-4BA4-ACFE-3BBFE23BECF1}" destId="{4A950754-1063-4466-9E62-523CBEB159E2}" srcOrd="2" destOrd="0" presId="urn:microsoft.com/office/officeart/2016/7/layout/VerticalDownArrowProcess"/>
    <dgm:cxn modelId="{19EF5F36-160E-434A-B4FD-4930991C684E}" type="presParOf" srcId="{4A950754-1063-4466-9E62-523CBEB159E2}" destId="{9221504E-0AE5-4074-9D3A-0A4C7391257C}" srcOrd="0" destOrd="0" presId="urn:microsoft.com/office/officeart/2016/7/layout/VerticalDownArrowProcess"/>
    <dgm:cxn modelId="{62BE9E7A-CE47-41C4-979B-3D34C8702524}" type="presParOf" srcId="{4A950754-1063-4466-9E62-523CBEB159E2}" destId="{8C188655-67E3-45B6-822A-B76ED6EFC1DD}" srcOrd="1" destOrd="0" presId="urn:microsoft.com/office/officeart/2016/7/layout/VerticalDownArrowProcess"/>
    <dgm:cxn modelId="{2E862C1D-34B4-441E-A406-0040A3901AF5}" type="presParOf" srcId="{4A950754-1063-4466-9E62-523CBEB159E2}" destId="{CC5620B1-FB40-437E-B46A-9554BC4D83E5}" srcOrd="2" destOrd="0" presId="urn:microsoft.com/office/officeart/2016/7/layout/VerticalDownArrowProcess"/>
    <dgm:cxn modelId="{C39A690D-35F7-4E9F-AC4C-DA78052BB5C9}" type="presParOf" srcId="{258FB855-75C4-4BA4-ACFE-3BBFE23BECF1}" destId="{79AEDFC6-C6FF-4762-A304-A10A9261BDB4}" srcOrd="3" destOrd="0" presId="urn:microsoft.com/office/officeart/2016/7/layout/VerticalDownArrowProcess"/>
    <dgm:cxn modelId="{C4D1298B-FBC1-4955-929E-AB73FE3A5550}" type="presParOf" srcId="{258FB855-75C4-4BA4-ACFE-3BBFE23BECF1}" destId="{42E5E435-01EE-4A2D-8FC8-8DDA5400568E}" srcOrd="4" destOrd="0" presId="urn:microsoft.com/office/officeart/2016/7/layout/VerticalDownArrowProcess"/>
    <dgm:cxn modelId="{6BD3895C-E030-4A2B-BD2B-55A205D2130F}" type="presParOf" srcId="{42E5E435-01EE-4A2D-8FC8-8DDA5400568E}" destId="{F9BFA35A-18C4-468D-8A18-A180095277FB}" srcOrd="0" destOrd="0" presId="urn:microsoft.com/office/officeart/2016/7/layout/VerticalDownArrowProcess"/>
    <dgm:cxn modelId="{9B7DD7BD-4D53-4FC9-9889-D6C85A14B946}" type="presParOf" srcId="{42E5E435-01EE-4A2D-8FC8-8DDA5400568E}" destId="{DA471674-BF69-4580-8B9B-F2D172389F16}" srcOrd="1" destOrd="0" presId="urn:microsoft.com/office/officeart/2016/7/layout/VerticalDownArrowProcess"/>
    <dgm:cxn modelId="{EDC3F1D5-65E9-44F7-9A28-352A509B49C9}" type="presParOf" srcId="{42E5E435-01EE-4A2D-8FC8-8DDA5400568E}" destId="{E6A43839-AC48-4F0A-A38C-B610C5F7B48B}" srcOrd="2" destOrd="0" presId="urn:microsoft.com/office/officeart/2016/7/layout/VerticalDownArrowProcess"/>
    <dgm:cxn modelId="{9CA36A53-4F37-4C8A-AD8B-F8F60AA9BE9B}" type="presParOf" srcId="{258FB855-75C4-4BA4-ACFE-3BBFE23BECF1}" destId="{3EA4543D-BB14-43C0-A555-688EF93F8212}" srcOrd="5" destOrd="0" presId="urn:microsoft.com/office/officeart/2016/7/layout/VerticalDownArrowProcess"/>
    <dgm:cxn modelId="{C868C609-8F30-42F4-9C4C-7183A1CB565B}" type="presParOf" srcId="{258FB855-75C4-4BA4-ACFE-3BBFE23BECF1}" destId="{8F66099F-1791-4997-80FE-05C95572EA21}" srcOrd="6" destOrd="0" presId="urn:microsoft.com/office/officeart/2016/7/layout/VerticalDownArrowProcess"/>
    <dgm:cxn modelId="{8E258837-F39B-492A-871C-0DFD8FAA3CBA}" type="presParOf" srcId="{8F66099F-1791-4997-80FE-05C95572EA21}" destId="{4D8AA7F8-2CF0-4B7A-86C5-A2023E5576EE}" srcOrd="0" destOrd="0" presId="urn:microsoft.com/office/officeart/2016/7/layout/VerticalDownArrowProcess"/>
    <dgm:cxn modelId="{8199BF72-D89A-4399-A206-D3F4E12C0A38}" type="presParOf" srcId="{8F66099F-1791-4997-80FE-05C95572EA21}" destId="{6A66D52B-CE0D-4A94-B154-2A705EC359F4}" srcOrd="1" destOrd="0" presId="urn:microsoft.com/office/officeart/2016/7/layout/VerticalDownArrowProcess"/>
    <dgm:cxn modelId="{04558EE5-F29D-413F-A99B-C052392ED117}" type="presParOf" srcId="{8F66099F-1791-4997-80FE-05C95572EA21}" destId="{E4DF033C-E803-4BE1-9340-47A4C2AB7F3E}" srcOrd="2" destOrd="0" presId="urn:microsoft.com/office/officeart/2016/7/layout/VerticalDownArrow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03AEEB-29B1-40BA-8D7F-4CFB8A27132E}">
      <dsp:nvSpPr>
        <dsp:cNvPr id="0" name=""/>
        <dsp:cNvSpPr/>
      </dsp:nvSpPr>
      <dsp:spPr>
        <a:xfrm>
          <a:off x="0" y="628136"/>
          <a:ext cx="5604137" cy="115963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D3720C-C21B-47BF-8377-34F0B1B1FE54}">
      <dsp:nvSpPr>
        <dsp:cNvPr id="0" name=""/>
        <dsp:cNvSpPr/>
      </dsp:nvSpPr>
      <dsp:spPr>
        <a:xfrm>
          <a:off x="350789" y="889054"/>
          <a:ext cx="637799" cy="63779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084108-7CDA-457C-A0A0-593AA489A47A}">
      <dsp:nvSpPr>
        <dsp:cNvPr id="0" name=""/>
        <dsp:cNvSpPr/>
      </dsp:nvSpPr>
      <dsp:spPr>
        <a:xfrm>
          <a:off x="1339379" y="628136"/>
          <a:ext cx="4264757" cy="11596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728" tIns="122728" rIns="122728" bIns="122728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Understanding AL strategies: Visualizing active learning strategies – Insight into AL algorithm – more useful to data scientists, researchers</a:t>
          </a:r>
        </a:p>
      </dsp:txBody>
      <dsp:txXfrm>
        <a:off x="1339379" y="628136"/>
        <a:ext cx="4264757" cy="1159635"/>
      </dsp:txXfrm>
    </dsp:sp>
    <dsp:sp modelId="{DEE292FB-9FF3-482B-A351-7E0B1E5ED9CD}">
      <dsp:nvSpPr>
        <dsp:cNvPr id="0" name=""/>
        <dsp:cNvSpPr/>
      </dsp:nvSpPr>
      <dsp:spPr>
        <a:xfrm>
          <a:off x="0" y="2077680"/>
          <a:ext cx="5604137" cy="115963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92CB06D-5AAE-483E-9DC2-6D6BCCB32595}">
      <dsp:nvSpPr>
        <dsp:cNvPr id="0" name=""/>
        <dsp:cNvSpPr/>
      </dsp:nvSpPr>
      <dsp:spPr>
        <a:xfrm>
          <a:off x="350789" y="2338599"/>
          <a:ext cx="637799" cy="63779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E5DA46-A044-4A07-8E84-3FC523332C01}">
      <dsp:nvSpPr>
        <dsp:cNvPr id="0" name=""/>
        <dsp:cNvSpPr/>
      </dsp:nvSpPr>
      <dsp:spPr>
        <a:xfrm>
          <a:off x="1339379" y="2077680"/>
          <a:ext cx="4264757" cy="11596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728" tIns="122728" rIns="122728" bIns="122728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Guided annotation</a:t>
          </a:r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Generating queries that are more transparent and easier to analyze and annotate – useful to domain experts</a:t>
          </a:r>
        </a:p>
      </dsp:txBody>
      <dsp:txXfrm>
        <a:off x="1339379" y="2077680"/>
        <a:ext cx="4264757" cy="115963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21A823-5EC7-4E32-84CA-EB1A5C2668CD}">
      <dsp:nvSpPr>
        <dsp:cNvPr id="0" name=""/>
        <dsp:cNvSpPr/>
      </dsp:nvSpPr>
      <dsp:spPr>
        <a:xfrm>
          <a:off x="0" y="4634152"/>
          <a:ext cx="1699418" cy="1013839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863" tIns="220472" rIns="120863" bIns="220472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Highlight</a:t>
          </a:r>
        </a:p>
      </dsp:txBody>
      <dsp:txXfrm>
        <a:off x="0" y="4634152"/>
        <a:ext cx="1699418" cy="1013839"/>
      </dsp:txXfrm>
    </dsp:sp>
    <dsp:sp modelId="{80EE9FC4-86BC-4243-A617-88F5AB9058A0}">
      <dsp:nvSpPr>
        <dsp:cNvPr id="0" name=""/>
        <dsp:cNvSpPr/>
      </dsp:nvSpPr>
      <dsp:spPr>
        <a:xfrm>
          <a:off x="1699418" y="4634152"/>
          <a:ext cx="5098256" cy="1013839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417" tIns="241300" rIns="103417" bIns="24130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Highlight top N  key features (Common explanations)</a:t>
          </a:r>
        </a:p>
      </dsp:txBody>
      <dsp:txXfrm>
        <a:off x="1699418" y="4634152"/>
        <a:ext cx="5098256" cy="1013839"/>
      </dsp:txXfrm>
    </dsp:sp>
    <dsp:sp modelId="{8C188655-67E3-45B6-822A-B76ED6EFC1DD}">
      <dsp:nvSpPr>
        <dsp:cNvPr id="0" name=""/>
        <dsp:cNvSpPr/>
      </dsp:nvSpPr>
      <dsp:spPr>
        <a:xfrm rot="10800000">
          <a:off x="0" y="3090074"/>
          <a:ext cx="1699418" cy="1559284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accent5">
            <a:hueOff val="-942505"/>
            <a:satOff val="-26613"/>
            <a:lumOff val="-66"/>
            <a:alphaOff val="0"/>
          </a:schemeClr>
        </a:solidFill>
        <a:ln w="15875" cap="flat" cmpd="sng" algn="ctr">
          <a:solidFill>
            <a:schemeClr val="accent5">
              <a:hueOff val="-942505"/>
              <a:satOff val="-26613"/>
              <a:lumOff val="-6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863" tIns="220472" rIns="120863" bIns="220472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Cluster</a:t>
          </a:r>
        </a:p>
      </dsp:txBody>
      <dsp:txXfrm rot="-10800000">
        <a:off x="0" y="3090074"/>
        <a:ext cx="1699418" cy="1013535"/>
      </dsp:txXfrm>
    </dsp:sp>
    <dsp:sp modelId="{CC5620B1-FB40-437E-B46A-9554BC4D83E5}">
      <dsp:nvSpPr>
        <dsp:cNvPr id="0" name=""/>
        <dsp:cNvSpPr/>
      </dsp:nvSpPr>
      <dsp:spPr>
        <a:xfrm>
          <a:off x="1699418" y="3090074"/>
          <a:ext cx="5098256" cy="1013535"/>
        </a:xfrm>
        <a:prstGeom prst="rect">
          <a:avLst/>
        </a:prstGeom>
        <a:solidFill>
          <a:schemeClr val="accent5">
            <a:tint val="40000"/>
            <a:alpha val="90000"/>
            <a:hueOff val="-749290"/>
            <a:satOff val="-28739"/>
            <a:lumOff val="-1591"/>
            <a:alphaOff val="0"/>
          </a:schemeClr>
        </a:solidFill>
        <a:ln w="15875" cap="flat" cmpd="sng" algn="ctr">
          <a:solidFill>
            <a:schemeClr val="accent5">
              <a:tint val="40000"/>
              <a:alpha val="90000"/>
              <a:hueOff val="-749290"/>
              <a:satOff val="-28739"/>
              <a:lumOff val="-159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417" tIns="241300" rIns="103417" bIns="24130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Provide the whole cluster to label.</a:t>
          </a:r>
        </a:p>
      </dsp:txBody>
      <dsp:txXfrm>
        <a:off x="1699418" y="3090074"/>
        <a:ext cx="5098256" cy="1013535"/>
      </dsp:txXfrm>
    </dsp:sp>
    <dsp:sp modelId="{DA471674-BF69-4580-8B9B-F2D172389F16}">
      <dsp:nvSpPr>
        <dsp:cNvPr id="0" name=""/>
        <dsp:cNvSpPr/>
      </dsp:nvSpPr>
      <dsp:spPr>
        <a:xfrm rot="10800000">
          <a:off x="0" y="1545997"/>
          <a:ext cx="1699418" cy="1559284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accent5">
            <a:hueOff val="-1885010"/>
            <a:satOff val="-53226"/>
            <a:lumOff val="-131"/>
            <a:alphaOff val="0"/>
          </a:schemeClr>
        </a:solidFill>
        <a:ln w="15875" cap="flat" cmpd="sng" algn="ctr">
          <a:solidFill>
            <a:schemeClr val="accent5">
              <a:hueOff val="-1885010"/>
              <a:satOff val="-53226"/>
              <a:lumOff val="-13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863" tIns="220472" rIns="120863" bIns="220472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Explain</a:t>
          </a:r>
        </a:p>
      </dsp:txBody>
      <dsp:txXfrm rot="-10800000">
        <a:off x="0" y="1545997"/>
        <a:ext cx="1699418" cy="1013535"/>
      </dsp:txXfrm>
    </dsp:sp>
    <dsp:sp modelId="{E6A43839-AC48-4F0A-A38C-B610C5F7B48B}">
      <dsp:nvSpPr>
        <dsp:cNvPr id="0" name=""/>
        <dsp:cNvSpPr/>
      </dsp:nvSpPr>
      <dsp:spPr>
        <a:xfrm>
          <a:off x="1699418" y="1545997"/>
          <a:ext cx="5098256" cy="1013535"/>
        </a:xfrm>
        <a:prstGeom prst="rect">
          <a:avLst/>
        </a:prstGeom>
        <a:solidFill>
          <a:schemeClr val="accent5">
            <a:tint val="40000"/>
            <a:alpha val="90000"/>
            <a:hueOff val="-1498580"/>
            <a:satOff val="-57478"/>
            <a:lumOff val="-3181"/>
            <a:alphaOff val="0"/>
          </a:schemeClr>
        </a:solidFill>
        <a:ln w="15875" cap="flat" cmpd="sng" algn="ctr">
          <a:solidFill>
            <a:schemeClr val="accent5">
              <a:tint val="40000"/>
              <a:alpha val="90000"/>
              <a:hueOff val="-1498580"/>
              <a:satOff val="-57478"/>
              <a:lumOff val="-318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417" tIns="241300" rIns="103417" bIns="24130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Use SHAP  explanations cluster unlabeled data pool.</a:t>
          </a:r>
        </a:p>
      </dsp:txBody>
      <dsp:txXfrm>
        <a:off x="1699418" y="1545997"/>
        <a:ext cx="5098256" cy="1013535"/>
      </dsp:txXfrm>
    </dsp:sp>
    <dsp:sp modelId="{6A66D52B-CE0D-4A94-B154-2A705EC359F4}">
      <dsp:nvSpPr>
        <dsp:cNvPr id="0" name=""/>
        <dsp:cNvSpPr/>
      </dsp:nvSpPr>
      <dsp:spPr>
        <a:xfrm rot="10800000">
          <a:off x="0" y="1920"/>
          <a:ext cx="1699418" cy="1559284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accent5">
            <a:hueOff val="-2827515"/>
            <a:satOff val="-79839"/>
            <a:lumOff val="-197"/>
            <a:alphaOff val="0"/>
          </a:schemeClr>
        </a:solidFill>
        <a:ln w="15875" cap="flat" cmpd="sng" algn="ctr">
          <a:solidFill>
            <a:schemeClr val="accent5">
              <a:hueOff val="-2827515"/>
              <a:satOff val="-79839"/>
              <a:lumOff val="-19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863" tIns="220472" rIns="120863" bIns="220472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Train</a:t>
          </a:r>
        </a:p>
      </dsp:txBody>
      <dsp:txXfrm rot="-10800000">
        <a:off x="0" y="1920"/>
        <a:ext cx="1699418" cy="1013535"/>
      </dsp:txXfrm>
    </dsp:sp>
    <dsp:sp modelId="{E4DF033C-E803-4BE1-9340-47A4C2AB7F3E}">
      <dsp:nvSpPr>
        <dsp:cNvPr id="0" name=""/>
        <dsp:cNvSpPr/>
      </dsp:nvSpPr>
      <dsp:spPr>
        <a:xfrm>
          <a:off x="1699418" y="1920"/>
          <a:ext cx="5098256" cy="1013535"/>
        </a:xfrm>
        <a:prstGeom prst="rect">
          <a:avLst/>
        </a:prstGeom>
        <a:solidFill>
          <a:schemeClr val="accent5">
            <a:tint val="40000"/>
            <a:alpha val="90000"/>
            <a:hueOff val="-2247870"/>
            <a:satOff val="-86217"/>
            <a:lumOff val="-4772"/>
            <a:alphaOff val="0"/>
          </a:schemeClr>
        </a:solidFill>
        <a:ln w="15875" cap="flat" cmpd="sng" algn="ctr">
          <a:solidFill>
            <a:schemeClr val="accent5">
              <a:tint val="40000"/>
              <a:alpha val="90000"/>
              <a:hueOff val="-2247870"/>
              <a:satOff val="-86217"/>
              <a:lumOff val="-477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417" tIns="241300" rIns="103417" bIns="24130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Train a model based on a small amount of available data (say 50% of the dataset)</a:t>
          </a:r>
        </a:p>
      </dsp:txBody>
      <dsp:txXfrm>
        <a:off x="1699418" y="1920"/>
        <a:ext cx="5098256" cy="101353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VerticalDownArrowProcess">
  <dgm:title val="Vertical Down Arrow Process"/>
  <dgm:desc val="Use to show a progression; a timeline; sequential steps in a task, process, or workflow; or to emphasize movement or direction. Level 1 text appears inside an arrow shape while Level 2 text appears below the arrow shapes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36"/>
      <dgm:constr type="primFontSz" for="des" forName="parentTextArrow" refType="primFontSz" refFor="des" refForName="parentTextBox" op="equ"/>
      <dgm:constr type="primFontSz" for="des" forName="descendantArrow" val="24"/>
      <dgm:constr type="primFontSz" for="des" forName="descendantArrow" refType="primFontSz" refFor="des" refForName="parentTextArrow" op="lte"/>
      <dgm:constr type="primFontSz" for="des" forName="descendantBox" refType="primFontSz" refFor="des" refForName="parentTextArrow" op="lte"/>
      <dgm:constr type="primFontSz" for="des" forName="descendantBox" refType="primFontSz" refFor="des" refForName="parentTextBox" op="lte"/>
      <dgm:constr type="primFontSz" for="des" forName="descendantArrow" refType="primFontSz" refFor="des" refForName="parentTextBox" op="lte"/>
      <dgm:constr type="primFontSz" for="des" forName="descendantBox" refType="primFontSz" refFor="des" refForName="descendan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parentTextBox" refType="w" fact="0.25"/>
              <dgm:constr type="h" for="ch" forName="parentTextBox" refType="h"/>
              <dgm:constr type="t" for="ch" forName="parentTextBox"/>
              <dgm:constr type="w" for="ch" forName="descendantBox" refType="w" fact="0.75"/>
              <dgm:constr type="l" for="ch" forName="descendantBox" refType="w" fact="0.25"/>
              <dgm:constr type="b" for="ch" forName="descendantBox" refType="h"/>
              <dgm:constr type="h" for="ch" forName="descendantBox" refType="h"/>
            </dgm:constrLst>
            <dgm:ruleLst/>
            <dgm:layoutNode name="parentTextBox" styleLbl="alignNode1">
              <dgm:alg type="tx"/>
              <dgm:shape xmlns:r="http://schemas.openxmlformats.org/officeDocument/2006/relationships" type="rect" r:blip="">
                <dgm:adjLst/>
              </dgm:shape>
              <dgm:presOf axis="self"/>
              <dgm:constrLst>
                <dgm:constr type="primFontSz" refType="h" op="lte" fact="0.5"/>
                <dgm:constr type="lMarg" refType="w" fact="0.2016"/>
                <dgm:constr type="rMarg" refType="w" fact="0.2016"/>
              </dgm:constrLst>
              <dgm:ruleLst>
                <dgm:rule type="primFontSz" val="13" fact="NaN" max="NaN"/>
              </dgm:ruleLst>
            </dgm:layoutNode>
            <dgm:layoutNode name="descendantBox" styleLbl="bgAccFollowNode1">
              <dgm:alg type="tx">
                <dgm:param type="stBulletLvl" val="0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/>
              <dgm:constrLst>
                <dgm:constr type="tMarg" refType="primFontSz"/>
                <dgm:constr type="bMarg" refType="primFontSz"/>
                <dgm:constr type="lMarg" refType="w" fact="0.0575"/>
                <dgm:constr type="rMarg" refType="w" fact="0.0575"/>
              </dgm:constrLst>
              <dgm:presOf axis="des" ptType="node"/>
              <dgm:ruleLst>
                <dgm:rule type="primFontSz" val="11" fact="NaN" max="NaN"/>
              </dgm:ruleLst>
            </dgm:layoutNod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parentTextArrow" refType="w" fact="0.25"/>
              <dgm:constr type="t" for="ch" forName="parentTextArrow"/>
              <dgm:constr type="h" for="ch" forName="parentTextArrow" refType="h" fact="0.65"/>
              <dgm:constr type="w" for="ch" forName="arrow" refType="w" fact="0.25"/>
              <dgm:constr type="h" for="ch" forName="arrow" refType="h"/>
              <dgm:constr type="l" for="ch" forName="descendantArrow" refType="w" fact="0.25"/>
              <dgm:constr type="w" for="ch" forName="descendantArrow" refType="w" fact="0.75"/>
              <dgm:constr type="b" for="ch" forName="descendantArrow" refType="h" fact="0.65"/>
              <dgm:constr type="h" for="ch" forName="descendantArrow" refType="h" fact="0.65"/>
            </dgm:constrLst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>
                <dgm:constr type="primFontSz" refType="h" op="lte" fact="0.5"/>
                <dgm:constr type="lMarg" refType="w" fact="0.2016"/>
                <dgm:constr type="rMarg" refType="w" fact="0.2016"/>
              </dgm:constrLst>
              <dgm:ruleLst>
                <dgm:rule type="primFontSz" val="13" fact="NaN" max="NaN"/>
              </dgm:ruleLst>
            </dgm:layoutNode>
            <dgm:layoutNode name="arrow" styleLbl="alignNode1">
              <dgm:alg type="sp"/>
              <dgm:shape xmlns:r="http://schemas.openxmlformats.org/officeDocument/2006/relationships" rot="180" type="upArrowCallout" r:blip="">
                <dgm:adjLst>
                  <dgm:adj idx="1" val="0.05"/>
                  <dgm:adj idx="2" val="0.1"/>
                  <dgm:adj idx="3" val="0.15"/>
                </dgm:adjLst>
              </dgm:shape>
              <dgm:presOf axis="self"/>
              <dgm:constrLst/>
              <dgm:ruleLst/>
            </dgm:layoutNode>
            <dgm:layoutNode name="descendantArrow" styleLbl="bgAccFollowNode1">
              <dgm:alg type="tx">
                <dgm:param type="stBulletLvl" val="0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tMarg" refType="primFontSz"/>
                <dgm:constr type="bMarg" refType="primFontSz"/>
                <dgm:constr type="lMarg" refType="w" fact="0.0575"/>
                <dgm:constr type="rMarg" refType="w" fact="0.0575"/>
              </dgm:constrLst>
              <dgm:ruleLst>
                <dgm:rule type="primFontSz" val="11" fact="NaN" max="NaN"/>
              </dgm:ruleLst>
            </dgm:layoutNod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D3BFB9-8807-4F61-9321-71CDB779240D}" type="datetimeFigureOut">
              <a:rPr lang="en-US" smtClean="0"/>
              <a:t>6/4/2021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5E21B1-26E9-41FA-93A0-554496EC6F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4601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tight interaction loop that transparently presents how every human input impacts the model, so that the non-ML-experts could adapt their input to drive the model into desired directions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5E21B1-26E9-41FA-93A0-554496EC6F0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9831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5E21B1-26E9-41FA-93A0-554496EC6F0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1648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5E21B1-26E9-41FA-93A0-554496EC6F0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7880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5E21B1-26E9-41FA-93A0-554496EC6F0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4486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6/4/2021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437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6/4/2021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0465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6/4/2021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27835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6/4/2021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359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6/4/2021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9257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6/4/2021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85433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6/4/2021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3937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6/4/2021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11844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6/4/2021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6137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6/4/2021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603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video" Target="../media/media2.mp4"/><Relationship Id="rId2" Type="http://schemas.microsoft.com/office/2007/relationships/media" Target="../media/media2.mp4"/><Relationship Id="rId1" Type="http://schemas.openxmlformats.org/officeDocument/2006/relationships/tags" Target="../tags/tag1.xml"/><Relationship Id="rId5" Type="http://schemas.openxmlformats.org/officeDocument/2006/relationships/image" Target="../media/image20.png"/><Relationship Id="rId4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piece of paper with a pencil laying on top">
            <a:extLst>
              <a:ext uri="{FF2B5EF4-FFF2-40B4-BE49-F238E27FC236}">
                <a16:creationId xmlns:a16="http://schemas.microsoft.com/office/drawing/2014/main" id="{65810330-F0B5-43C9-BC34-094FFB5C052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-98323"/>
            <a:ext cx="1219198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9075" y="2190770"/>
            <a:ext cx="3635926" cy="2362719"/>
          </a:xfrm>
        </p:spPr>
        <p:txBody>
          <a:bodyPr anchor="b">
            <a:normAutofit fontScale="90000"/>
          </a:bodyPr>
          <a:lstStyle/>
          <a:p>
            <a:r>
              <a:rPr lang="en-US" sz="4400" dirty="0">
                <a:solidFill>
                  <a:schemeClr val="tx1"/>
                </a:solidFill>
              </a:rPr>
              <a:t>Accelerating active learning with explanations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27750" y="4608576"/>
            <a:ext cx="3205640" cy="774186"/>
          </a:xfrm>
        </p:spPr>
        <p:txBody>
          <a:bodyPr anchor="t">
            <a:normAutofit/>
          </a:bodyPr>
          <a:lstStyle/>
          <a:p>
            <a:r>
              <a:rPr lang="en-US" sz="1600" dirty="0">
                <a:ea typeface="+mn-lt"/>
                <a:cs typeface="+mn-lt"/>
              </a:rPr>
              <a:t>Sahithya Ravi</a:t>
            </a:r>
          </a:p>
          <a:p>
            <a:endParaRPr lang="en-US" dirty="0"/>
          </a:p>
          <a:p>
            <a:endParaRPr lang="en-US" sz="1600" dirty="0"/>
          </a:p>
          <a:p>
            <a:pPr>
              <a:lnSpc>
                <a:spcPct val="100000"/>
              </a:lnSpc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931439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DA4C7C-E4DA-44E0-98BD-C7308BAA90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58E727-2E19-4385-BA3C-5EA7F5575B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015231"/>
            <a:ext cx="10058400" cy="3853861"/>
          </a:xfrm>
        </p:spPr>
        <p:txBody>
          <a:bodyPr/>
          <a:lstStyle/>
          <a:p>
            <a:pPr marL="749808" lvl="1" indent="-457200"/>
            <a:r>
              <a:rPr lang="en-US" dirty="0"/>
              <a:t>We generated SHAP clusters based on different models &amp; datasets: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86B226E5-008E-4856-9F42-BF9F510A66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6612470"/>
              </p:ext>
            </p:extLst>
          </p:nvPr>
        </p:nvGraphicFramePr>
        <p:xfrm>
          <a:off x="1533128" y="2418665"/>
          <a:ext cx="9906397" cy="38506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476599">
                  <a:extLst>
                    <a:ext uri="{9D8B030D-6E8A-4147-A177-3AD203B41FA5}">
                      <a16:colId xmlns:a16="http://schemas.microsoft.com/office/drawing/2014/main" val="151613483"/>
                    </a:ext>
                  </a:extLst>
                </a:gridCol>
                <a:gridCol w="2476599">
                  <a:extLst>
                    <a:ext uri="{9D8B030D-6E8A-4147-A177-3AD203B41FA5}">
                      <a16:colId xmlns:a16="http://schemas.microsoft.com/office/drawing/2014/main" val="2824997243"/>
                    </a:ext>
                  </a:extLst>
                </a:gridCol>
                <a:gridCol w="788393">
                  <a:extLst>
                    <a:ext uri="{9D8B030D-6E8A-4147-A177-3AD203B41FA5}">
                      <a16:colId xmlns:a16="http://schemas.microsoft.com/office/drawing/2014/main" val="3852575614"/>
                    </a:ext>
                  </a:extLst>
                </a:gridCol>
                <a:gridCol w="4164806">
                  <a:extLst>
                    <a:ext uri="{9D8B030D-6E8A-4147-A177-3AD203B41FA5}">
                      <a16:colId xmlns:a16="http://schemas.microsoft.com/office/drawing/2014/main" val="6642156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Dataset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Instances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Models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05873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Hate speech datasets</a:t>
                      </a:r>
                    </a:p>
                    <a:p>
                      <a:r>
                        <a:rPr lang="en-US" dirty="0"/>
                        <a:t>Hate-</a:t>
                      </a:r>
                      <a:r>
                        <a:rPr lang="en-US" dirty="0" err="1"/>
                        <a:t>xplain</a:t>
                      </a:r>
                      <a:r>
                        <a:rPr lang="en-US" dirty="0"/>
                        <a:t> benchmark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5000 - 10000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SVM, Gradient Boosting classifiers, </a:t>
                      </a:r>
                    </a:p>
                    <a:p>
                      <a:r>
                        <a:rPr lang="en-US" dirty="0"/>
                        <a:t>LSTM, BERT based-in progress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39865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Yelp food reviews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SVM, Gradient Boosting classifiers, </a:t>
                      </a:r>
                    </a:p>
                    <a:p>
                      <a:r>
                        <a:rPr lang="en-US" dirty="0"/>
                        <a:t>LSTM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23901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Bank customer reviews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SVM, Gradient Boosting classifiers, </a:t>
                      </a:r>
                    </a:p>
                    <a:p>
                      <a:r>
                        <a:rPr lang="en-US" dirty="0"/>
                        <a:t>LSTM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25966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CIFAR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60000 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image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VGG-16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80063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Covid x-rays, Pneumonia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951, 8000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image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VGG-19, </a:t>
                      </a:r>
                      <a:r>
                        <a:rPr lang="en-US" dirty="0" err="1"/>
                        <a:t>Densenet</a:t>
                      </a:r>
                      <a:r>
                        <a:rPr lang="en-US" dirty="0"/>
                        <a:t>, Resnet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51577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604273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4233B-8756-4A69-9FED-CCCA2D3A9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Shapely explanations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F4C738B7-4820-4C0E-84D7-58FED3C6633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Global summary of features for Hate-speech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31CC4C2-C754-41D1-8058-8D87C01A64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488935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Explanation of a single instance for hate-speech</a:t>
            </a: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496D336B-F5A4-4ADC-8235-AD5D172491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97280" y="2441710"/>
            <a:ext cx="3892226" cy="404689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46D9008-C532-4BC3-9DC9-456B293406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9541" y="2993375"/>
            <a:ext cx="6711853" cy="87125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1E91FB0-F81E-446B-B14B-D68E881BEAA1}"/>
              </a:ext>
            </a:extLst>
          </p:cNvPr>
          <p:cNvSpPr txBox="1"/>
          <p:nvPr/>
        </p:nvSpPr>
        <p:spPr>
          <a:xfrm>
            <a:off x="6729274" y="3776500"/>
            <a:ext cx="482208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/>
              <a:t>niggas wear wigs more than bitches these days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/>
              <a:t>prediction:  HATE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/>
              <a:t>True label : HATE</a:t>
            </a:r>
          </a:p>
          <a:p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2E7750E-67B2-42CC-9828-485C216AABD1}"/>
              </a:ext>
            </a:extLst>
          </p:cNvPr>
          <p:cNvSpPr/>
          <p:nvPr/>
        </p:nvSpPr>
        <p:spPr>
          <a:xfrm>
            <a:off x="4784387" y="4828710"/>
            <a:ext cx="1451043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/>
              <a:t>Each point on the summary plot is a Shapley value for a feature and an instance. The color represents the value of the feature from low to high.</a:t>
            </a:r>
          </a:p>
        </p:txBody>
      </p:sp>
    </p:spTree>
    <p:extLst>
      <p:ext uri="{BB962C8B-B14F-4D97-AF65-F5344CB8AC3E}">
        <p14:creationId xmlns:p14="http://schemas.microsoft.com/office/powerpoint/2010/main" val="29291240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AB6E427-3F73-4C06-A5D5-AE52C3883B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8C9BDAA-0390-4B39-9B5C-BC95E5120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9919" cy="6858000"/>
          </a:xfrm>
          <a:prstGeom prst="rect">
            <a:avLst/>
          </a:prstGeom>
          <a:solidFill>
            <a:srgbClr val="4653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45D7E6-3DA5-4CB1-B2EA-BE24C67874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6"/>
            <a:ext cx="3084844" cy="1961086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Clustering approach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04A321A-A039-4720-87B4-66A4210E0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1752" y="2638787"/>
            <a:ext cx="27432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AE1613-C981-4F7B-B415-6C296164E2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752" y="2799654"/>
            <a:ext cx="3005462" cy="3189665"/>
          </a:xfrm>
        </p:spPr>
        <p:txBody>
          <a:bodyPr vert="horz" lIns="0" tIns="45720" rIns="0" bIns="45720" rtlCol="0">
            <a:normAutofit/>
          </a:bodyPr>
          <a:lstStyle/>
          <a:p>
            <a:pPr marL="342900" indent="-342900">
              <a:lnSpc>
                <a:spcPct val="100000"/>
              </a:lnSpc>
              <a:buFont typeface="Wingdings" panose="020F0502020204030204" pitchFamily="34" charset="0"/>
              <a:buChar char="ü"/>
            </a:pPr>
            <a:r>
              <a:rPr lang="en-US" sz="1300" dirty="0">
                <a:solidFill>
                  <a:srgbClr val="FFFFFF"/>
                </a:solidFill>
              </a:rPr>
              <a:t>We cluster instances based on model explanations (shapely values).</a:t>
            </a:r>
          </a:p>
          <a:p>
            <a:pPr marL="342900" indent="-342900">
              <a:lnSpc>
                <a:spcPct val="100000"/>
              </a:lnSpc>
              <a:buFont typeface="Wingdings" panose="020F0502020204030204" pitchFamily="34" charset="0"/>
              <a:buChar char="ü"/>
            </a:pPr>
            <a:r>
              <a:rPr lang="en-US" sz="1300" dirty="0">
                <a:solidFill>
                  <a:srgbClr val="FFFFFF"/>
                </a:solidFill>
              </a:rPr>
              <a:t>Instances within the cluster have common explanations and key contributors to prediction.</a:t>
            </a:r>
          </a:p>
          <a:p>
            <a:pPr marL="342900" indent="-342900">
              <a:lnSpc>
                <a:spcPct val="100000"/>
              </a:lnSpc>
              <a:buFont typeface="Wingdings" panose="020F0502020204030204" pitchFamily="34" charset="0"/>
              <a:buChar char="ü"/>
            </a:pPr>
            <a:r>
              <a:rPr lang="en-US" sz="1300" dirty="0">
                <a:solidFill>
                  <a:srgbClr val="FFFFFF"/>
                </a:solidFill>
              </a:rPr>
              <a:t>For example take a look at these clusters from sentiment analysis</a:t>
            </a:r>
          </a:p>
        </p:txBody>
      </p:sp>
      <p:pic>
        <p:nvPicPr>
          <p:cNvPr id="4" name="clusters">
            <a:hlinkClick r:id="" action="ppaction://media"/>
            <a:extLst>
              <a:ext uri="{FF2B5EF4-FFF2-40B4-BE49-F238E27FC236}">
                <a16:creationId xmlns:a16="http://schemas.microsoft.com/office/drawing/2014/main" id="{71FD78DD-B4D8-490A-B3F8-ADB679817651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059935" y="1065644"/>
            <a:ext cx="8206127" cy="492367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1277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02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0">
            <a:extLst>
              <a:ext uri="{FF2B5EF4-FFF2-40B4-BE49-F238E27FC236}">
                <a16:creationId xmlns:a16="http://schemas.microsoft.com/office/drawing/2014/main" id="{F4FAA6B4-BAFB-4474-9B14-DC83A90965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FDC48C-CB17-4AB0-9CD6-9B139F0080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 dirty="0"/>
              <a:t>Cluster size and homogeneity</a:t>
            </a:r>
          </a:p>
        </p:txBody>
      </p:sp>
      <p:cxnSp>
        <p:nvCxnSpPr>
          <p:cNvPr id="28" name="Straight Connector 22">
            <a:extLst>
              <a:ext uri="{FF2B5EF4-FFF2-40B4-BE49-F238E27FC236}">
                <a16:creationId xmlns:a16="http://schemas.microsoft.com/office/drawing/2014/main" id="{4364CDC3-ADB0-4691-9286-5925F160C2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7E8304-E976-4384-B4DA-37DBDD3B18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5575367" cy="3760891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  We can achieve homogeneity of 50 - 80%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We want to improve homogeneity as long as k is not too large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 Number of instances per cluster a domain expert can effectively handle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 Fig. shows homogeneity and completeness for clustering 500 instances from hate-speech analysis dataset.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 500 – 25 clusters</a:t>
            </a:r>
          </a:p>
          <a:p>
            <a:pPr marL="0" indent="0">
              <a:buNone/>
            </a:pPr>
            <a:endParaRPr lang="en-US" dirty="0"/>
          </a:p>
          <a:p>
            <a:pPr>
              <a:buFont typeface="Wingdings" panose="05000000000000000000" pitchFamily="2" charset="2"/>
              <a:buChar char="ü"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9" name="Rectangle 24">
            <a:extLst>
              <a:ext uri="{FF2B5EF4-FFF2-40B4-BE49-F238E27FC236}">
                <a16:creationId xmlns:a16="http://schemas.microsoft.com/office/drawing/2014/main" id="{DB148495-5F82-48E2-A76C-C8E1C89499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6FA645A5-5BD3-4843-9DC1-7A8CEEC5E4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9466" y="2115128"/>
            <a:ext cx="5285714" cy="32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9380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Rectangle 112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17" name="Rectangle 116">
            <a:extLst>
              <a:ext uri="{FF2B5EF4-FFF2-40B4-BE49-F238E27FC236}">
                <a16:creationId xmlns:a16="http://schemas.microsoft.com/office/drawing/2014/main" id="{EE1530B0-6F96-46C0-8B3E-3215CB756B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754910CF-1B56-45D3-960A-E89F7B3B91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837F44-6229-4AD8-B287-39B8A4024C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5"/>
            <a:ext cx="3084844" cy="577284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>
                <a:solidFill>
                  <a:schemeClr val="bg1"/>
                </a:solidFill>
              </a:rPr>
              <a:t>Prototype guided annotation tool</a:t>
            </a:r>
          </a:p>
        </p:txBody>
      </p:sp>
      <p:graphicFrame>
        <p:nvGraphicFramePr>
          <p:cNvPr id="109" name="Content Placeholder 8">
            <a:extLst>
              <a:ext uri="{FF2B5EF4-FFF2-40B4-BE49-F238E27FC236}">
                <a16:creationId xmlns:a16="http://schemas.microsoft.com/office/drawing/2014/main" id="{5F17D21F-6B48-481B-A2A5-A8502E44A50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37829459"/>
              </p:ext>
            </p:extLst>
          </p:nvPr>
        </p:nvGraphicFramePr>
        <p:xfrm>
          <a:off x="4741863" y="639763"/>
          <a:ext cx="6797675" cy="56499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235279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F07208F3-90A5-4924-88B4-F000380DA9BF}"/>
              </a:ext>
            </a:extLst>
          </p:cNvPr>
          <p:cNvSpPr txBox="1"/>
          <p:nvPr/>
        </p:nvSpPr>
        <p:spPr>
          <a:xfrm>
            <a:off x="2575853" y="334703"/>
            <a:ext cx="6437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Short demo of faster annotation by guiding the expert</a:t>
            </a:r>
          </a:p>
        </p:txBody>
      </p:sp>
      <p:pic>
        <p:nvPicPr>
          <p:cNvPr id="13" name="guided">
            <a:hlinkClick r:id="" action="ppaction://media"/>
            <a:extLst>
              <a:ext uri="{FF2B5EF4-FFF2-40B4-BE49-F238E27FC236}">
                <a16:creationId xmlns:a16="http://schemas.microsoft.com/office/drawing/2014/main" id="{D77033C9-6484-4F0B-89DB-498FA8D49F2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12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500957-0736-469E-90F8-6F8BEBECD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Prototype guided annotation tool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1E539A-8795-4F49-8714-32C98AAD44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2880" y="2100828"/>
            <a:ext cx="4639736" cy="736282"/>
          </a:xfrm>
        </p:spPr>
        <p:txBody>
          <a:bodyPr>
            <a:normAutofit/>
          </a:bodyPr>
          <a:lstStyle/>
          <a:p>
            <a:r>
              <a:rPr lang="en-US" dirty="0"/>
              <a:t>HATE-oriented cluster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7635E27-3107-41DA-886F-8B87B0A5682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3673799" y="2100828"/>
            <a:ext cx="4639736" cy="736282"/>
          </a:xfrm>
        </p:spPr>
        <p:txBody>
          <a:bodyPr>
            <a:normAutofit/>
          </a:bodyPr>
          <a:lstStyle/>
          <a:p>
            <a:r>
              <a:rPr lang="en-US" dirty="0"/>
              <a:t>NON-HATE ORIENTED CLUSTERs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53FEA767-9B30-4D3E-A897-03D8F8F4CB2E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3652429" y="2633706"/>
            <a:ext cx="6272778" cy="224131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A4E6AAD-DD3D-4141-B646-D616CCE019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049" y="2684441"/>
            <a:ext cx="3074041" cy="198717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BD22EF1-C016-4205-839D-FF96B8807DE0}"/>
              </a:ext>
            </a:extLst>
          </p:cNvPr>
          <p:cNvSpPr txBox="1"/>
          <p:nvPr/>
        </p:nvSpPr>
        <p:spPr>
          <a:xfrm>
            <a:off x="1132341" y="5102562"/>
            <a:ext cx="109921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Adding color maps such as the ones generated above, can be a useful addition to the guided annotation tool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But it could bias the annotators input to the models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C8D3204-2C6B-480E-BD0A-A76B08CF4A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6267" y="2594404"/>
            <a:ext cx="2209552" cy="2280619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3479A9BA-B11C-450C-8AFE-B54310AEF1A9}"/>
              </a:ext>
            </a:extLst>
          </p:cNvPr>
          <p:cNvSpPr/>
          <p:nvPr/>
        </p:nvSpPr>
        <p:spPr>
          <a:xfrm>
            <a:off x="9220925" y="2164491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6341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AF1433-68C7-40B0-849F-F31AD7E3DE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Guided -&gt; active learning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5B8820-9DBF-4D64-854B-9D80F9FE62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Option 1: Uncertainty sampling followed by clustering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3F59B5-815D-4CA0-B89F-E1D882D0F5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97280" y="2958275"/>
            <a:ext cx="4311299" cy="1438628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Perform uncertainty sampling from unlabeled data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Cluster the sampled data points using SHAP clustering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F44D49-7AFA-468A-9371-9EB9B3F0BA3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OPTION 2: clustering followed by uncertainty sampling/ranking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0B03C58-597F-4E6D-9AEA-71A1D0B58D9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Check if uncertainty is similar within clusters – this is not always the case.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uncertainty ranges of clusters for the </a:t>
            </a:r>
            <a:r>
              <a:rPr lang="en-US" i="1" dirty="0"/>
              <a:t>hate-</a:t>
            </a:r>
            <a:r>
              <a:rPr lang="en-US" i="1" dirty="0" err="1"/>
              <a:t>xplain</a:t>
            </a:r>
            <a:r>
              <a:rPr lang="en-US" dirty="0"/>
              <a:t> benchmark + LSTM model: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4AA0703-113B-43F1-819D-549842D077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1004" y="4396903"/>
            <a:ext cx="3009616" cy="1990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0309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9A41AD-DB1D-4CAC-9E1A-BAD91BF0DF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 &amp; 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C2982E-760B-42F3-AE32-4ABB883C4E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1216" y="2108201"/>
            <a:ext cx="10024464" cy="376089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dirty="0"/>
              <a:t> Initial experiments with guided approach : results in a 2-</a:t>
            </a:r>
            <a:r>
              <a:rPr lang="en-US" b="1" dirty="0"/>
              <a:t>3x improvement </a:t>
            </a:r>
            <a:r>
              <a:rPr lang="en-US" dirty="0"/>
              <a:t>in annotation speed when compared to individual labelling</a:t>
            </a:r>
          </a:p>
          <a:p>
            <a:pPr lvl="0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dirty="0"/>
              <a:t> Exploring </a:t>
            </a:r>
            <a:r>
              <a:rPr lang="en-US" b="1" dirty="0" err="1"/>
              <a:t>uncertainity</a:t>
            </a:r>
            <a:r>
              <a:rPr lang="en-US" b="1" dirty="0"/>
              <a:t> with </a:t>
            </a:r>
            <a:r>
              <a:rPr lang="en-US" b="1" dirty="0" err="1"/>
              <a:t>explainability</a:t>
            </a:r>
            <a:r>
              <a:rPr lang="en-US" b="1" dirty="0"/>
              <a:t> : </a:t>
            </a:r>
            <a:r>
              <a:rPr lang="en-US" dirty="0"/>
              <a:t>Introduce a quantified notion of uncertainty, the idea that an algorithm may be less certain about its decisions on some data clusters than others.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Feedback loop: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We focused on model guiding the expert to annotate: what about the other way…Can we get feedback about the “bad clusters” presented by us and use it to improve the model?.   How does the human input impact the model?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What kind of feedback do annotators naturally want to provide upon seeing local explanations? 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44826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3D30B9-DBE2-44AD-99F0-68C538A9B0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FB8BD3-E980-4028-B123-97DF9C0D94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/>
              <a:t>Participants:</a:t>
            </a:r>
          </a:p>
          <a:p>
            <a:pPr marL="457200" indent="-457200">
              <a:buFont typeface="+mj-lt"/>
              <a:buAutoNum type="arabicPeriod"/>
            </a:pPr>
            <a:r>
              <a:rPr lang="en-US"/>
              <a:t>Random </a:t>
            </a:r>
            <a:r>
              <a:rPr lang="en-US" dirty="0"/>
              <a:t>10 instances per group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Guided 10 instances – without colormaps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Cluster just data instances? Vs Clustering based on </a:t>
            </a:r>
            <a:r>
              <a:rPr lang="en-US" dirty="0" err="1"/>
              <a:t>shap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00973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260A9-BC84-4665-91E1-D69F7FF2A2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Active learning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E6CDCA-1E72-41FE-86DE-4499D43C2B17}"/>
              </a:ext>
            </a:extLst>
          </p:cNvPr>
          <p:cNvSpPr txBox="1"/>
          <p:nvPr/>
        </p:nvSpPr>
        <p:spPr>
          <a:xfrm>
            <a:off x="6219825" y="2213836"/>
            <a:ext cx="5362575" cy="357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Interactive ML : Abundant labelled data, but expensive labeling</a:t>
            </a: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learning algorithm can interactively query a user for interesting of difficult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eg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uncertainty sampling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Algorithm centric research - </a:t>
            </a:r>
            <a:r>
              <a:rPr lang="en-US" b="1" dirty="0"/>
              <a:t>simulates an expert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More focus on the domain experts: challenge to provide correct labels as the model matures and selects more uncertain instances,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Difficult to know when to stop “Teaching” the model -Explainable AL</a:t>
            </a:r>
          </a:p>
        </p:txBody>
      </p:sp>
      <p:pic>
        <p:nvPicPr>
          <p:cNvPr id="13" name="Google Shape;129;p28">
            <a:extLst>
              <a:ext uri="{FF2B5EF4-FFF2-40B4-BE49-F238E27FC236}">
                <a16:creationId xmlns:a16="http://schemas.microsoft.com/office/drawing/2014/main" id="{05FCF457-0112-4F97-8F96-1C70CBA85FE2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421000" y="2558416"/>
            <a:ext cx="4255900" cy="25622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" name="Google Shape;130;p28">
            <a:extLst>
              <a:ext uri="{FF2B5EF4-FFF2-40B4-BE49-F238E27FC236}">
                <a16:creationId xmlns:a16="http://schemas.microsoft.com/office/drawing/2014/main" id="{DA496F2B-E896-4CC8-8CFF-BAE01898BE3A}"/>
              </a:ext>
            </a:extLst>
          </p:cNvPr>
          <p:cNvCxnSpPr>
            <a:cxnSpLocks/>
          </p:cNvCxnSpPr>
          <p:nvPr/>
        </p:nvCxnSpPr>
        <p:spPr>
          <a:xfrm>
            <a:off x="2629162" y="3644997"/>
            <a:ext cx="1412701" cy="1431161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" name="Google Shape;131;p28">
            <a:extLst>
              <a:ext uri="{FF2B5EF4-FFF2-40B4-BE49-F238E27FC236}">
                <a16:creationId xmlns:a16="http://schemas.microsoft.com/office/drawing/2014/main" id="{F29B1D75-6A1D-435D-8BF9-0EA673878DCC}"/>
              </a:ext>
            </a:extLst>
          </p:cNvPr>
          <p:cNvCxnSpPr>
            <a:cxnSpLocks/>
          </p:cNvCxnSpPr>
          <p:nvPr/>
        </p:nvCxnSpPr>
        <p:spPr>
          <a:xfrm flipV="1">
            <a:off x="2743200" y="3608697"/>
            <a:ext cx="1298663" cy="1511944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5481718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BF1FE3-A95E-4419-9F70-B336C811EC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https://towardsdatascience.com/shap-explained-the-way-i-wish-someone-explained-it-to-me-ab81cc69ef30</a:t>
            </a:r>
          </a:p>
        </p:txBody>
      </p:sp>
    </p:spTree>
    <p:extLst>
      <p:ext uri="{BB962C8B-B14F-4D97-AF65-F5344CB8AC3E}">
        <p14:creationId xmlns:p14="http://schemas.microsoft.com/office/powerpoint/2010/main" val="28969199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713B81-713D-4C54-8D76-A07268825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Assisting radiologists in triaging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1183FC-A0B8-4DE7-A2BC-97832624E29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Categorizing into mild, medium, severe cases and explaining why we categorized them,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The expert still labels the samples, we only present them as a cluster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B407F8-D555-4E6B-98E8-64A3CC3488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4406" y="1941922"/>
            <a:ext cx="3976039" cy="4383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6630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260A9-BC84-4665-91E1-D69F7FF2A2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AL framework</a:t>
            </a:r>
            <a:endParaRPr lang="en-US" dirty="0"/>
          </a:p>
        </p:txBody>
      </p:sp>
      <p:graphicFrame>
        <p:nvGraphicFramePr>
          <p:cNvPr id="12" name="TextBox 6">
            <a:extLst>
              <a:ext uri="{FF2B5EF4-FFF2-40B4-BE49-F238E27FC236}">
                <a16:creationId xmlns:a16="http://schemas.microsoft.com/office/drawing/2014/main" id="{C94EE666-890E-4418-B223-AFD14D36DE0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69759076"/>
              </p:ext>
            </p:extLst>
          </p:nvPr>
        </p:nvGraphicFramePr>
        <p:xfrm>
          <a:off x="5953125" y="1998482"/>
          <a:ext cx="5604137" cy="38654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377BB67F-709E-4C3A-9EA8-09B889810D6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97280" y="2276278"/>
            <a:ext cx="4589354" cy="3138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219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13BCCAE5-A35B-4B66-A4A7-E23C34A40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E75B321-2DE0-4887-9C21-F31E625355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/>
              <a:t>Part 1: Active learning exploration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987BDFB-DE64-4B56-B44F-45FAE19FA9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5846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E724E24-53A4-4338-A7BF-0D2C350B22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6437367" cy="3760891"/>
          </a:xfrm>
        </p:spPr>
        <p:txBody>
          <a:bodyPr>
            <a:normAutofit/>
          </a:bodyPr>
          <a:lstStyle/>
          <a:p>
            <a:pPr marL="285750" indent="-285750">
              <a:buFont typeface="Calibri" panose="020F0502020204030204" pitchFamily="34" charset="0"/>
              <a:buChar char="•"/>
            </a:pPr>
            <a:r>
              <a:rPr lang="en-US" dirty="0"/>
              <a:t>Prototype tool to perform BMAL</a:t>
            </a:r>
          </a:p>
          <a:p>
            <a:pPr marL="285750" indent="-285750">
              <a:buFont typeface="Calibri" panose="020F0502020204030204" pitchFamily="34" charset="0"/>
              <a:buChar char="•"/>
            </a:pPr>
            <a:r>
              <a:rPr lang="en-US" dirty="0"/>
              <a:t>Insight into the operation of various selections strategies</a:t>
            </a:r>
          </a:p>
          <a:p>
            <a:pPr marL="285750" indent="-285750">
              <a:buFont typeface="Calibri" panose="020F0502020204030204" pitchFamily="34" charset="0"/>
              <a:buChar char="•"/>
            </a:pPr>
            <a:r>
              <a:rPr lang="en-US" dirty="0"/>
              <a:t>Uncertainty maps, cluster visualization and uncertainty changes over different batches</a:t>
            </a:r>
          </a:p>
          <a:p>
            <a:pPr marL="285750" indent="-285750">
              <a:buFont typeface="Calibri" panose="020F0502020204030204" pitchFamily="34" charset="0"/>
              <a:buChar char="•"/>
            </a:pPr>
            <a:r>
              <a:rPr lang="en-US" dirty="0"/>
              <a:t>Supports entropy based BMAL algorithms: </a:t>
            </a:r>
          </a:p>
          <a:p>
            <a:pPr marL="578358" lvl="1" indent="-285750">
              <a:buFont typeface="Calibri" panose="020F0502020204030204" pitchFamily="34" charset="0"/>
              <a:buChar char="•"/>
            </a:pPr>
            <a:r>
              <a:rPr lang="en-US" dirty="0"/>
              <a:t>ranked batch mode – top N uncertain examples</a:t>
            </a:r>
          </a:p>
          <a:p>
            <a:pPr marL="578358" lvl="1" indent="-285750">
              <a:buFont typeface="Calibri" panose="020F0502020204030204" pitchFamily="34" charset="0"/>
              <a:buChar char="•"/>
            </a:pPr>
            <a:r>
              <a:rPr lang="en-US" dirty="0"/>
              <a:t>k-means uncertain – most uncertain point of the cluster</a:t>
            </a:r>
          </a:p>
          <a:p>
            <a:pPr marL="578358" lvl="1" indent="-285750">
              <a:buFont typeface="Calibri" panose="020F0502020204030204" pitchFamily="34" charset="0"/>
              <a:buChar char="•"/>
            </a:pPr>
            <a:r>
              <a:rPr lang="en-US" dirty="0"/>
              <a:t>k-means closest – closest point to the </a:t>
            </a:r>
            <a:r>
              <a:rPr lang="en-US" dirty="0" err="1"/>
              <a:t>centre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8" name="Graphic 7" descr="Telescope">
            <a:extLst>
              <a:ext uri="{FF2B5EF4-FFF2-40B4-BE49-F238E27FC236}">
                <a16:creationId xmlns:a16="http://schemas.microsoft.com/office/drawing/2014/main" id="{8DC8D751-0CE6-455D-81EA-C469F4EC82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29006" y="2416624"/>
            <a:ext cx="3144043" cy="3144043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CB06839E-D8C3-4A74-BA2B-3B97E7B2CD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E666AF39-582A-4D26-BD92-836E72724B06}"/>
              </a:ext>
            </a:extLst>
          </p:cNvPr>
          <p:cNvSpPr txBox="1">
            <a:spLocks/>
          </p:cNvSpPr>
          <p:nvPr/>
        </p:nvSpPr>
        <p:spPr>
          <a:xfrm>
            <a:off x="1118820" y="4634762"/>
            <a:ext cx="5493699" cy="1554485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 marL="91440" indent="-9144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90000"/>
              </a:lnSpc>
              <a:buFont typeface="Calibri" panose="020F0502020204030204" pitchFamily="34" charset="0"/>
              <a:buChar char="•"/>
            </a:pP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10681897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34461041-8413-4023-ABA7-9E499B0AD9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5072E0-DA2F-4F22-9550-38706BB05D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8330" y="5690669"/>
            <a:ext cx="8994870" cy="43727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DEMO: Visualizing </a:t>
            </a:r>
            <a:r>
              <a:rPr lang="en-US" sz="20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active learning 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selection strategies</a:t>
            </a:r>
          </a:p>
        </p:txBody>
      </p:sp>
      <p:pic>
        <p:nvPicPr>
          <p:cNvPr id="4" name="ALE">
            <a:hlinkClick r:id="" action="ppaction://media"/>
            <a:extLst>
              <a:ext uri="{FF2B5EF4-FFF2-40B4-BE49-F238E27FC236}">
                <a16:creationId xmlns:a16="http://schemas.microsoft.com/office/drawing/2014/main" id="{5FD9422F-89EF-4EB4-A3FE-BC5EAC08589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03315" y="66683"/>
            <a:ext cx="11583077" cy="5502380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F05BCF04-4702-43D0-BE8F-DBF6C2F651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95400" y="5569068"/>
            <a:ext cx="96012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53B4A494-ED20-47DD-A927-05EA273B0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905780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9">
            <a:extLst>
              <a:ext uri="{FF2B5EF4-FFF2-40B4-BE49-F238E27FC236}">
                <a16:creationId xmlns:a16="http://schemas.microsoft.com/office/drawing/2014/main" id="{13BCCAE5-A35B-4B66-A4A7-E23C34A40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606E89-BB6F-4133-A77C-3E09AF6BC6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 sz="4800" dirty="0"/>
              <a:t>Part 2: Guiding experts with explanations</a:t>
            </a:r>
            <a:endParaRPr lang="en-US" dirty="0"/>
          </a:p>
        </p:txBody>
      </p:sp>
      <p:cxnSp>
        <p:nvCxnSpPr>
          <p:cNvPr id="24" name="Straight Connector 11">
            <a:extLst>
              <a:ext uri="{FF2B5EF4-FFF2-40B4-BE49-F238E27FC236}">
                <a16:creationId xmlns:a16="http://schemas.microsoft.com/office/drawing/2014/main" id="{6987BDFB-DE64-4B56-B44F-45FAE19FA9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5846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E31269-1760-43C4-8A6A-06C2EE8EEC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6437367" cy="3760891"/>
          </a:xfrm>
        </p:spPr>
        <p:txBody>
          <a:bodyPr vert="horz" lIns="0" tIns="45720" rIns="0" bIns="45720" rtlCol="0" anchor="t">
            <a:normAutofit/>
          </a:bodyPr>
          <a:lstStyle/>
          <a:p>
            <a:pPr>
              <a:lnSpc>
                <a:spcPct val="90000"/>
              </a:lnSpc>
              <a:buFont typeface="Wingdings" panose="05000000000000000000" pitchFamily="2" charset="2"/>
              <a:buChar char="ü"/>
            </a:pPr>
            <a:r>
              <a:rPr lang="en-US" dirty="0"/>
              <a:t> </a:t>
            </a:r>
            <a:r>
              <a:rPr lang="en-US" sz="2000" dirty="0"/>
              <a:t>How to explain instances within batches?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Char char="ü"/>
            </a:pPr>
            <a:r>
              <a:rPr lang="en-US" dirty="0"/>
              <a:t>Categorization can accelerate decision </a:t>
            </a:r>
            <a:r>
              <a:rPr lang="en-US"/>
              <a:t>making: How </a:t>
            </a:r>
            <a:r>
              <a:rPr lang="en-US" dirty="0"/>
              <a:t>can we create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b="1" dirty="0">
                <a:ea typeface="+mn-lt"/>
                <a:cs typeface="+mn-lt"/>
              </a:rPr>
              <a:t>similar</a:t>
            </a:r>
            <a:r>
              <a:rPr lang="en-US" dirty="0">
                <a:ea typeface="+mn-lt"/>
                <a:cs typeface="+mn-lt"/>
              </a:rPr>
              <a:t> groups which are meaningful and easier to label</a:t>
            </a:r>
            <a:r>
              <a:rPr lang="en-US" b="1" dirty="0">
                <a:ea typeface="+mn-lt"/>
                <a:cs typeface="+mn-lt"/>
              </a:rPr>
              <a:t>? 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Char char="ü"/>
            </a:pPr>
            <a:r>
              <a:rPr lang="en-US" dirty="0">
                <a:ea typeface="+mn-lt"/>
                <a:cs typeface="+mn-lt"/>
              </a:rPr>
              <a:t> Using explanations as a guide to speed-up large scale annotation</a:t>
            </a:r>
          </a:p>
          <a:p>
            <a:pPr>
              <a:buFont typeface="Wingdings" panose="020F0502020204030204" pitchFamily="34" charset="0"/>
              <a:buChar char="ü"/>
            </a:pPr>
            <a:endParaRPr lang="en-US" dirty="0">
              <a:ea typeface="+mn-lt"/>
              <a:cs typeface="+mn-lt"/>
            </a:endParaRPr>
          </a:p>
        </p:txBody>
      </p:sp>
      <p:pic>
        <p:nvPicPr>
          <p:cNvPr id="25" name="Graphic 6" descr="Teamwork">
            <a:extLst>
              <a:ext uri="{FF2B5EF4-FFF2-40B4-BE49-F238E27FC236}">
                <a16:creationId xmlns:a16="http://schemas.microsoft.com/office/drawing/2014/main" id="{0E4F1ADB-2775-480F-A0D4-D7F0737BC5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29006" y="2416624"/>
            <a:ext cx="3144043" cy="3144043"/>
          </a:xfrm>
          <a:prstGeom prst="rect">
            <a:avLst/>
          </a:prstGeom>
        </p:spPr>
      </p:pic>
      <p:sp>
        <p:nvSpPr>
          <p:cNvPr id="26" name="Rectangle 13">
            <a:extLst>
              <a:ext uri="{FF2B5EF4-FFF2-40B4-BE49-F238E27FC236}">
                <a16:creationId xmlns:a16="http://schemas.microsoft.com/office/drawing/2014/main" id="{CB06839E-D8C3-4A74-BA2B-3B97E7B2CD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4449275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6BC897-8FFB-41C3-8EE8-54D0D42D7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SHAPELY VALUES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C013ECD1-CE93-4D78-AC23-B9347E5AE2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Game theory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6324A19B-B483-447A-81FA-29285F0BE0B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vert="horz" lIns="0" tIns="45720" rIns="0" bIns="45720" rtlCol="0" anchor="t">
            <a:normAutofit/>
          </a:bodyPr>
          <a:lstStyle/>
          <a:p>
            <a:r>
              <a:rPr lang="en-US" dirty="0"/>
              <a:t>Used in game theory: How to fairly distribute payout among multiple players with different skills?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E2BB2DD7-CEC8-40A4-BF45-E4E68CA56CD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EXPLAINABILITY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8E0BA02E-023B-4954-9739-8E0017CD689C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 vert="horz" lIns="0" tIns="45720" rIns="0" bIns="45720" rtlCol="0" anchor="t">
            <a:normAutofit/>
          </a:bodyPr>
          <a:lstStyle/>
          <a:p>
            <a:r>
              <a:rPr lang="en-US" dirty="0"/>
              <a:t>How to fairly distribute  a prediction  among different features?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60BDC1-59CF-45D2-AA80-975689BD853B}"/>
              </a:ext>
            </a:extLst>
          </p:cNvPr>
          <p:cNvSpPr txBox="1"/>
          <p:nvPr/>
        </p:nvSpPr>
        <p:spPr>
          <a:xfrm>
            <a:off x="1146718" y="2075985"/>
            <a:ext cx="380256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  <a:p>
            <a:pPr algn="l"/>
            <a:endParaRPr lang="en-US" dirty="0"/>
          </a:p>
        </p:txBody>
      </p:sp>
      <p:pic>
        <p:nvPicPr>
          <p:cNvPr id="10" name="Picture 10">
            <a:extLst>
              <a:ext uri="{FF2B5EF4-FFF2-40B4-BE49-F238E27FC236}">
                <a16:creationId xmlns:a16="http://schemas.microsoft.com/office/drawing/2014/main" id="{F232E14C-2A19-44CE-9E3B-0B1FF24DBD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253" y="4262553"/>
            <a:ext cx="3626004" cy="1306551"/>
          </a:xfrm>
          <a:prstGeom prst="rect">
            <a:avLst/>
          </a:prstGeo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id="{6E39609C-5A72-4A45-BEBB-D6563C0215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9498" y="4265097"/>
            <a:ext cx="3049858" cy="130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8643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43DBD-6B0B-48A6-947A-049D02942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idea of shapely explanations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B61AC0-83D5-4FE4-B08A-8CB706CD20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Find individual contribution from marginal contributions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A38C5BF-18F9-4BE7-8539-D588CE732F8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2^F models</a:t>
            </a:r>
          </a:p>
          <a:p>
            <a:pPr marL="0" indent="0">
              <a:buNone/>
            </a:pPr>
            <a:r>
              <a:rPr lang="en-US" dirty="0"/>
              <a:t>Each edge represents the marginal contribution brought by a feature to a model.</a:t>
            </a:r>
          </a:p>
        </p:txBody>
      </p:sp>
      <p:pic>
        <p:nvPicPr>
          <p:cNvPr id="1030" name="Picture 6" descr="Image for post">
            <a:extLst>
              <a:ext uri="{FF2B5EF4-FFF2-40B4-BE49-F238E27FC236}">
                <a16:creationId xmlns:a16="http://schemas.microsoft.com/office/drawing/2014/main" id="{5817531E-1D16-4825-9856-86413C3AFF2C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963" y="2968084"/>
            <a:ext cx="4640262" cy="2890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for post">
            <a:extLst>
              <a:ext uri="{FF2B5EF4-FFF2-40B4-BE49-F238E27FC236}">
                <a16:creationId xmlns:a16="http://schemas.microsoft.com/office/drawing/2014/main" id="{0FF3A656-F1AD-46FA-9626-E1F9518935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6456" y="4188159"/>
            <a:ext cx="5256179" cy="800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66922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" name="Rectangle 103">
            <a:extLst>
              <a:ext uri="{FF2B5EF4-FFF2-40B4-BE49-F238E27FC236}">
                <a16:creationId xmlns:a16="http://schemas.microsoft.com/office/drawing/2014/main" id="{5E0A8391-2737-4F1C-B27A-C44629DB4D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775725-68A9-4CA3-9958-FB017F20FE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256" y="642257"/>
            <a:ext cx="3417677" cy="5226837"/>
          </a:xfrm>
        </p:spPr>
        <p:txBody>
          <a:bodyPr anchor="t">
            <a:normAutofit/>
          </a:bodyPr>
          <a:lstStyle/>
          <a:p>
            <a:r>
              <a:rPr lang="en-US" dirty="0"/>
              <a:t>Descriptive clustering approach 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244B35-A07D-456E-8BE3-5454C0805B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54014" y="642258"/>
            <a:ext cx="7106616" cy="3400658"/>
          </a:xfrm>
        </p:spPr>
        <p:txBody>
          <a:bodyPr vert="horz" lIns="0" tIns="45720" rIns="0" bIns="45720" rtlCol="0">
            <a:normAutofit/>
          </a:bodyPr>
          <a:lstStyle/>
          <a:p>
            <a:pPr>
              <a:buFont typeface="Wingdings" panose="020F0502020204030204" pitchFamily="34" charset="0"/>
              <a:buChar char="ü"/>
            </a:pPr>
            <a:r>
              <a:rPr lang="en-US" dirty="0"/>
              <a:t>  Clustering is usually performed in </a:t>
            </a:r>
            <a:r>
              <a:rPr lang="en-US" b="1" dirty="0"/>
              <a:t>feature space</a:t>
            </a:r>
            <a:endParaRPr lang="en-US" dirty="0"/>
          </a:p>
          <a:p>
            <a:pPr>
              <a:buFont typeface="Wingdings" panose="020F0502020204030204" pitchFamily="34" charset="0"/>
              <a:buChar char="ü"/>
            </a:pPr>
            <a:r>
              <a:rPr lang="en-US" dirty="0"/>
              <a:t>  Instead, If we cluster instances by </a:t>
            </a:r>
            <a:r>
              <a:rPr lang="en-US" b="1" dirty="0"/>
              <a:t>explanation similarity:</a:t>
            </a:r>
            <a:endParaRPr lang="en-US" dirty="0">
              <a:ea typeface="+mn-lt"/>
              <a:cs typeface="+mn-lt"/>
            </a:endParaRPr>
          </a:p>
          <a:p>
            <a:pPr marL="383540" lvl="1">
              <a:buFont typeface="Arial" panose="020F0502020204030204" pitchFamily="34" charset="0"/>
              <a:buChar char="•"/>
            </a:pPr>
            <a:r>
              <a:rPr lang="en-US" dirty="0"/>
              <a:t>improve </a:t>
            </a:r>
            <a:r>
              <a:rPr lang="en-US" b="1" dirty="0"/>
              <a:t>cluster homogeneity</a:t>
            </a:r>
          </a:p>
          <a:p>
            <a:pPr marL="383540" lvl="1">
              <a:buFont typeface="Arial" panose="020F0502020204030204" pitchFamily="34" charset="0"/>
              <a:buChar char="•"/>
            </a:pPr>
            <a:r>
              <a:rPr lang="en-US" dirty="0"/>
              <a:t>improve understanding of model by expert</a:t>
            </a:r>
          </a:p>
          <a:p>
            <a:pPr marL="383540" lvl="1">
              <a:buFont typeface="Arial" panose="020F0502020204030204" pitchFamily="34" charset="0"/>
              <a:buChar char="•"/>
            </a:pPr>
            <a:r>
              <a:rPr lang="en-US" dirty="0"/>
              <a:t>Guide the expert in decision making</a:t>
            </a:r>
          </a:p>
          <a:p>
            <a:pPr marL="383540" lvl="1">
              <a:buFont typeface="Arial" panose="020F0502020204030204" pitchFamily="34" charset="0"/>
              <a:buChar char="•"/>
            </a:pPr>
            <a:r>
              <a:rPr lang="en-US" dirty="0"/>
              <a:t>instead of opaquely requesting instance labels, the model presents its understanding of the data, in terms of the explanation</a:t>
            </a:r>
          </a:p>
          <a:p>
            <a:pPr marL="383540" lvl="1">
              <a:buFont typeface="Arial" panose="020F0502020204030204" pitchFamily="34" charset="0"/>
              <a:buChar char="•"/>
            </a:pPr>
            <a:r>
              <a:rPr lang="en-US" dirty="0"/>
              <a:t>STEPS: Generate clusters -&gt; explain the clusters</a:t>
            </a:r>
          </a:p>
          <a:p>
            <a:pPr marL="0" indent="0">
              <a:buNone/>
            </a:pPr>
            <a:endParaRPr lang="en-US" b="1" dirty="0"/>
          </a:p>
        </p:txBody>
      </p:sp>
      <p:pic>
        <p:nvPicPr>
          <p:cNvPr id="483" name="Picture 483">
            <a:extLst>
              <a:ext uri="{FF2B5EF4-FFF2-40B4-BE49-F238E27FC236}">
                <a16:creationId xmlns:a16="http://schemas.microsoft.com/office/drawing/2014/main" id="{1C6D832A-4A46-469D-853D-AC9163D0A3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6677" y="3389056"/>
            <a:ext cx="6847117" cy="1609072"/>
          </a:xfrm>
          <a:prstGeom prst="rect">
            <a:avLst/>
          </a:prstGeom>
        </p:spPr>
      </p:pic>
      <p:sp>
        <p:nvSpPr>
          <p:cNvPr id="106" name="Rectangle 105">
            <a:extLst>
              <a:ext uri="{FF2B5EF4-FFF2-40B4-BE49-F238E27FC236}">
                <a16:creationId xmlns:a16="http://schemas.microsoft.com/office/drawing/2014/main" id="{ED5EC01C-B438-4398-919E-A345C83EDA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ECD1607-7D89-4C41-8E61-B7F26F5E130B}"/>
              </a:ext>
            </a:extLst>
          </p:cNvPr>
          <p:cNvSpPr/>
          <p:nvPr/>
        </p:nvSpPr>
        <p:spPr>
          <a:xfrm>
            <a:off x="6640496" y="4390870"/>
            <a:ext cx="772358" cy="2663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608B61-3E85-4FA9-8B5C-791152EB9F05}"/>
              </a:ext>
            </a:extLst>
          </p:cNvPr>
          <p:cNvSpPr txBox="1"/>
          <p:nvPr/>
        </p:nvSpPr>
        <p:spPr>
          <a:xfrm>
            <a:off x="5868140" y="5037192"/>
            <a:ext cx="5202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Pipeline of steps for explainable clustering</a:t>
            </a:r>
          </a:p>
        </p:txBody>
      </p:sp>
    </p:spTree>
    <p:extLst>
      <p:ext uri="{BB962C8B-B14F-4D97-AF65-F5344CB8AC3E}">
        <p14:creationId xmlns:p14="http://schemas.microsoft.com/office/powerpoint/2010/main" val="135340533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9.5"/>
</p:tagLst>
</file>

<file path=ppt/theme/theme1.xml><?xml version="1.0" encoding="utf-8"?>
<a:theme xmlns:a="http://schemas.openxmlformats.org/drawingml/2006/main" name="1_RetrospectVTI">
  <a:themeElements>
    <a:clrScheme name="Custom 34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C7016"/>
      </a:accent1>
      <a:accent2>
        <a:srgbClr val="F8931D"/>
      </a:accent2>
      <a:accent3>
        <a:srgbClr val="CE8D3E"/>
      </a:accent3>
      <a:accent4>
        <a:srgbClr val="E64823"/>
      </a:accent4>
      <a:accent5>
        <a:srgbClr val="FFCA08"/>
      </a:accent5>
      <a:accent6>
        <a:srgbClr val="9C6A6A"/>
      </a:accent6>
      <a:hlink>
        <a:srgbClr val="2998E3"/>
      </a:hlink>
      <a:folHlink>
        <a:srgbClr val="7F723D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ustom 34">
    <a:dk1>
      <a:sysClr val="windowText" lastClr="000000"/>
    </a:dk1>
    <a:lt1>
      <a:sysClr val="window" lastClr="FFFFFF"/>
    </a:lt1>
    <a:dk2>
      <a:srgbClr val="39302A"/>
    </a:dk2>
    <a:lt2>
      <a:srgbClr val="E5DEDB"/>
    </a:lt2>
    <a:accent1>
      <a:srgbClr val="EC7016"/>
    </a:accent1>
    <a:accent2>
      <a:srgbClr val="F8931D"/>
    </a:accent2>
    <a:accent3>
      <a:srgbClr val="CE8D3E"/>
    </a:accent3>
    <a:accent4>
      <a:srgbClr val="E64823"/>
    </a:accent4>
    <a:accent5>
      <a:srgbClr val="FFCA08"/>
    </a:accent5>
    <a:accent6>
      <a:srgbClr val="9C6A6A"/>
    </a:accent6>
    <a:hlink>
      <a:srgbClr val="2998E3"/>
    </a:hlink>
    <a:folHlink>
      <a:srgbClr val="7F723D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6888FA6-D30E-4A7B-B44D-38F479CF5C1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30492C7-3D05-4252-9070-907F9CD94CF7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1F9EB45E-E4D2-4DCE-B9A6-76D2511C3B1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1039</TotalTime>
  <Words>983</Words>
  <Application>Microsoft Office PowerPoint</Application>
  <PresentationFormat>Widescreen</PresentationFormat>
  <Paragraphs>136</Paragraphs>
  <Slides>21</Slides>
  <Notes>4</Notes>
  <HiddenSlides>0</HiddenSlides>
  <MMClips>3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Arial</vt:lpstr>
      <vt:lpstr>Bookman Old Style</vt:lpstr>
      <vt:lpstr>Calibri</vt:lpstr>
      <vt:lpstr>Franklin Gothic Book</vt:lpstr>
      <vt:lpstr>Wingdings</vt:lpstr>
      <vt:lpstr>1_RetrospectVTI</vt:lpstr>
      <vt:lpstr>Accelerating active learning with explanations</vt:lpstr>
      <vt:lpstr>Active learning</vt:lpstr>
      <vt:lpstr>AL framework</vt:lpstr>
      <vt:lpstr>Part 1: Active learning exploration</vt:lpstr>
      <vt:lpstr>DEMO: Visualizing active learning selection strategies</vt:lpstr>
      <vt:lpstr>Part 2: Guiding experts with explanations</vt:lpstr>
      <vt:lpstr>SHAPELY VALUES</vt:lpstr>
      <vt:lpstr>Basic idea of shapely explanations</vt:lpstr>
      <vt:lpstr>Descriptive clustering approach </vt:lpstr>
      <vt:lpstr>Models</vt:lpstr>
      <vt:lpstr>Shapely explanations</vt:lpstr>
      <vt:lpstr>Clustering approach</vt:lpstr>
      <vt:lpstr>Cluster size and homogeneity</vt:lpstr>
      <vt:lpstr>Prototype guided annotation tool</vt:lpstr>
      <vt:lpstr>PowerPoint Presentation</vt:lpstr>
      <vt:lpstr>Prototype guided annotation tool</vt:lpstr>
      <vt:lpstr>Guided -&gt; active learning</vt:lpstr>
      <vt:lpstr>Conclusion &amp; Future work</vt:lpstr>
      <vt:lpstr>Scenarios</vt:lpstr>
      <vt:lpstr>PowerPoint Presentation</vt:lpstr>
      <vt:lpstr>Assisting radiologists in triaging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Accelerating active learning with explainability</dc:title>
  <dc:creator>Ravi, S.</dc:creator>
  <cp:lastModifiedBy>Ravi, Sahithya</cp:lastModifiedBy>
  <cp:revision>254</cp:revision>
  <dcterms:created xsi:type="dcterms:W3CDTF">2020-11-18T14:03:27Z</dcterms:created>
  <dcterms:modified xsi:type="dcterms:W3CDTF">2021-06-04T14:29:39Z</dcterms:modified>
</cp:coreProperties>
</file>